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8" r:id="rId1"/>
  </p:sldMasterIdLst>
  <p:notesMasterIdLst>
    <p:notesMasterId r:id="rId21"/>
  </p:notesMasterIdLst>
  <p:handoutMasterIdLst>
    <p:handoutMasterId r:id="rId22"/>
  </p:handoutMasterIdLst>
  <p:sldIdLst>
    <p:sldId id="739" r:id="rId2"/>
    <p:sldId id="331" r:id="rId3"/>
    <p:sldId id="332" r:id="rId4"/>
    <p:sldId id="334" r:id="rId5"/>
    <p:sldId id="315" r:id="rId6"/>
    <p:sldId id="341" r:id="rId7"/>
    <p:sldId id="335" r:id="rId8"/>
    <p:sldId id="313" r:id="rId9"/>
    <p:sldId id="347" r:id="rId10"/>
    <p:sldId id="336" r:id="rId11"/>
    <p:sldId id="343" r:id="rId12"/>
    <p:sldId id="337" r:id="rId13"/>
    <p:sldId id="348" r:id="rId14"/>
    <p:sldId id="342" r:id="rId15"/>
    <p:sldId id="339" r:id="rId16"/>
    <p:sldId id="349" r:id="rId17"/>
    <p:sldId id="350" r:id="rId18"/>
    <p:sldId id="351" r:id="rId19"/>
    <p:sldId id="73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8F4"/>
    <a:srgbClr val="BFBFBF"/>
    <a:srgbClr val="FFF5CF"/>
    <a:srgbClr val="85258B"/>
    <a:srgbClr val="8C2891"/>
    <a:srgbClr val="8C2896"/>
    <a:srgbClr val="8C289B"/>
    <a:srgbClr val="91239B"/>
    <a:srgbClr val="8C3296"/>
    <a:srgbClr val="8D31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E2F6A-58B3-4795-AA9E-7BF6DAF52A54}" v="4" dt="2021-08-30T12:19:34.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1" autoAdjust="0"/>
    <p:restoredTop sz="96247" autoAdjust="0"/>
  </p:normalViewPr>
  <p:slideViewPr>
    <p:cSldViewPr snapToGrid="0" snapToObjects="1">
      <p:cViewPr varScale="1">
        <p:scale>
          <a:sx n="31" d="100"/>
          <a:sy n="31" d="100"/>
        </p:scale>
        <p:origin x="1572"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Sorrell" userId="3c30a547-36b5-427e-a1e0-4a31e0944460" providerId="ADAL" clId="{130E2F6A-58B3-4795-AA9E-7BF6DAF52A54}"/>
    <pc:docChg chg="undo custSel addSld delSld modSld">
      <pc:chgData name="Jeffrey Sorrell" userId="3c30a547-36b5-427e-a1e0-4a31e0944460" providerId="ADAL" clId="{130E2F6A-58B3-4795-AA9E-7BF6DAF52A54}" dt="2021-08-30T14:33:59.179" v="47" actId="20577"/>
      <pc:docMkLst>
        <pc:docMk/>
      </pc:docMkLst>
      <pc:sldChg chg="modNotesTx">
        <pc:chgData name="Jeffrey Sorrell" userId="3c30a547-36b5-427e-a1e0-4a31e0944460" providerId="ADAL" clId="{130E2F6A-58B3-4795-AA9E-7BF6DAF52A54}" dt="2021-08-30T12:16:25.088" v="2" actId="6549"/>
        <pc:sldMkLst>
          <pc:docMk/>
          <pc:sldMk cId="663234898" sldId="315"/>
        </pc:sldMkLst>
      </pc:sldChg>
      <pc:sldChg chg="modSp mod">
        <pc:chgData name="Jeffrey Sorrell" userId="3c30a547-36b5-427e-a1e0-4a31e0944460" providerId="ADAL" clId="{130E2F6A-58B3-4795-AA9E-7BF6DAF52A54}" dt="2021-08-30T14:32:25.837" v="32" actId="20577"/>
        <pc:sldMkLst>
          <pc:docMk/>
          <pc:sldMk cId="1817695015" sldId="339"/>
        </pc:sldMkLst>
        <pc:spChg chg="mod">
          <ac:chgData name="Jeffrey Sorrell" userId="3c30a547-36b5-427e-a1e0-4a31e0944460" providerId="ADAL" clId="{130E2F6A-58B3-4795-AA9E-7BF6DAF52A54}" dt="2021-08-30T14:32:25.837" v="32" actId="20577"/>
          <ac:spMkLst>
            <pc:docMk/>
            <pc:sldMk cId="1817695015" sldId="339"/>
            <ac:spMk id="7" creationId="{DF1D36B8-1CAD-4367-A27A-9C4B8473FD47}"/>
          </ac:spMkLst>
        </pc:spChg>
      </pc:sldChg>
      <pc:sldChg chg="modSp mod">
        <pc:chgData name="Jeffrey Sorrell" userId="3c30a547-36b5-427e-a1e0-4a31e0944460" providerId="ADAL" clId="{130E2F6A-58B3-4795-AA9E-7BF6DAF52A54}" dt="2021-08-30T12:01:35.988" v="1" actId="20577"/>
        <pc:sldMkLst>
          <pc:docMk/>
          <pc:sldMk cId="3174905126" sldId="350"/>
        </pc:sldMkLst>
        <pc:spChg chg="mod">
          <ac:chgData name="Jeffrey Sorrell" userId="3c30a547-36b5-427e-a1e0-4a31e0944460" providerId="ADAL" clId="{130E2F6A-58B3-4795-AA9E-7BF6DAF52A54}" dt="2021-08-30T12:01:35.988" v="1" actId="20577"/>
          <ac:spMkLst>
            <pc:docMk/>
            <pc:sldMk cId="3174905126" sldId="350"/>
            <ac:spMk id="19" creationId="{B4488EAA-EFE5-4555-B294-2BCF16C87EBC}"/>
          </ac:spMkLst>
        </pc:spChg>
      </pc:sldChg>
      <pc:sldChg chg="add del">
        <pc:chgData name="Jeffrey Sorrell" userId="3c30a547-36b5-427e-a1e0-4a31e0944460" providerId="ADAL" clId="{130E2F6A-58B3-4795-AA9E-7BF6DAF52A54}" dt="2021-08-30T12:19:40.120" v="14" actId="47"/>
        <pc:sldMkLst>
          <pc:docMk/>
          <pc:sldMk cId="265706645" sldId="352"/>
        </pc:sldMkLst>
      </pc:sldChg>
      <pc:sldChg chg="modSp add del mod modNotes modNotesTx">
        <pc:chgData name="Jeffrey Sorrell" userId="3c30a547-36b5-427e-a1e0-4a31e0944460" providerId="ADAL" clId="{130E2F6A-58B3-4795-AA9E-7BF6DAF52A54}" dt="2021-08-30T14:33:59.179" v="47" actId="20577"/>
        <pc:sldMkLst>
          <pc:docMk/>
          <pc:sldMk cId="2667696776" sldId="738"/>
        </pc:sldMkLst>
        <pc:spChg chg="mod">
          <ac:chgData name="Jeffrey Sorrell" userId="3c30a547-36b5-427e-a1e0-4a31e0944460" providerId="ADAL" clId="{130E2F6A-58B3-4795-AA9E-7BF6DAF52A54}" dt="2021-08-30T14:33:59.179" v="47" actId="20577"/>
          <ac:spMkLst>
            <pc:docMk/>
            <pc:sldMk cId="2667696776" sldId="738"/>
            <ac:spMk id="64" creationId="{39DEF688-C1B6-466F-B9ED-D043978050F6}"/>
          </ac:spMkLst>
        </pc:spChg>
      </pc:sldChg>
      <pc:sldMasterChg chg="delSldLayout">
        <pc:chgData name="Jeffrey Sorrell" userId="3c30a547-36b5-427e-a1e0-4a31e0944460" providerId="ADAL" clId="{130E2F6A-58B3-4795-AA9E-7BF6DAF52A54}" dt="2021-08-30T12:19:23.436" v="7" actId="47"/>
        <pc:sldMasterMkLst>
          <pc:docMk/>
          <pc:sldMasterMk cId="1619623764" sldId="2147483789"/>
        </pc:sldMasterMkLst>
        <pc:sldLayoutChg chg="del">
          <pc:chgData name="Jeffrey Sorrell" userId="3c30a547-36b5-427e-a1e0-4a31e0944460" providerId="ADAL" clId="{130E2F6A-58B3-4795-AA9E-7BF6DAF52A54}" dt="2021-08-30T12:19:23.436" v="7" actId="47"/>
          <pc:sldLayoutMkLst>
            <pc:docMk/>
            <pc:sldMasterMk cId="1619623764" sldId="2147483789"/>
            <pc:sldLayoutMk cId="2087723103" sldId="21474838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9/17/2021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dirty="0"/>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9/17/2021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dirty="0"/>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70" rtl="0" eaLnBrk="1" latinLnBrk="0" hangingPunct="1">
      <a:defRPr sz="1600" kern="1200">
        <a:solidFill>
          <a:schemeClr val="tx1"/>
        </a:solidFill>
        <a:latin typeface="+mn-lt"/>
        <a:ea typeface="+mn-ea"/>
        <a:cs typeface="+mn-cs"/>
      </a:defRPr>
    </a:lvl1pPr>
    <a:lvl2pPr marL="609570" algn="l" defTabSz="609570" rtl="0" eaLnBrk="1" latinLnBrk="0" hangingPunct="1">
      <a:defRPr sz="1600" kern="1200">
        <a:solidFill>
          <a:schemeClr val="tx1"/>
        </a:solidFill>
        <a:latin typeface="+mn-lt"/>
        <a:ea typeface="+mn-ea"/>
        <a:cs typeface="+mn-cs"/>
      </a:defRPr>
    </a:lvl2pPr>
    <a:lvl3pPr marL="1219140" algn="l" defTabSz="609570" rtl="0" eaLnBrk="1" latinLnBrk="0" hangingPunct="1">
      <a:defRPr sz="1600" kern="1200">
        <a:solidFill>
          <a:schemeClr val="tx1"/>
        </a:solidFill>
        <a:latin typeface="+mn-lt"/>
        <a:ea typeface="+mn-ea"/>
        <a:cs typeface="+mn-cs"/>
      </a:defRPr>
    </a:lvl3pPr>
    <a:lvl4pPr marL="1828709" algn="l" defTabSz="609570" rtl="0" eaLnBrk="1" latinLnBrk="0" hangingPunct="1">
      <a:defRPr sz="1600" kern="1200">
        <a:solidFill>
          <a:schemeClr val="tx1"/>
        </a:solidFill>
        <a:latin typeface="+mn-lt"/>
        <a:ea typeface="+mn-ea"/>
        <a:cs typeface="+mn-cs"/>
      </a:defRPr>
    </a:lvl4pPr>
    <a:lvl5pPr marL="2438278" algn="l" defTabSz="609570" rtl="0" eaLnBrk="1" latinLnBrk="0" hangingPunct="1">
      <a:defRPr sz="1600" kern="1200">
        <a:solidFill>
          <a:schemeClr val="tx1"/>
        </a:solidFill>
        <a:latin typeface="+mn-lt"/>
        <a:ea typeface="+mn-ea"/>
        <a:cs typeface="+mn-cs"/>
      </a:defRPr>
    </a:lvl5pPr>
    <a:lvl6pPr marL="3047848" algn="l" defTabSz="609570" rtl="0" eaLnBrk="1" latinLnBrk="0" hangingPunct="1">
      <a:defRPr sz="1600" kern="1200">
        <a:solidFill>
          <a:schemeClr val="tx1"/>
        </a:solidFill>
        <a:latin typeface="+mn-lt"/>
        <a:ea typeface="+mn-ea"/>
        <a:cs typeface="+mn-cs"/>
      </a:defRPr>
    </a:lvl6pPr>
    <a:lvl7pPr marL="3657418" algn="l" defTabSz="609570" rtl="0" eaLnBrk="1" latinLnBrk="0" hangingPunct="1">
      <a:defRPr sz="1600" kern="1200">
        <a:solidFill>
          <a:schemeClr val="tx1"/>
        </a:solidFill>
        <a:latin typeface="+mn-lt"/>
        <a:ea typeface="+mn-ea"/>
        <a:cs typeface="+mn-cs"/>
      </a:defRPr>
    </a:lvl7pPr>
    <a:lvl8pPr marL="4266987" algn="l" defTabSz="609570" rtl="0" eaLnBrk="1" latinLnBrk="0" hangingPunct="1">
      <a:defRPr sz="1600" kern="1200">
        <a:solidFill>
          <a:schemeClr val="tx1"/>
        </a:solidFill>
        <a:latin typeface="+mn-lt"/>
        <a:ea typeface="+mn-ea"/>
        <a:cs typeface="+mn-cs"/>
      </a:defRPr>
    </a:lvl8pPr>
    <a:lvl9pPr marL="4876557" algn="l" defTabSz="6095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a:t>
            </a:fld>
            <a:endParaRPr lang="en-US" dirty="0"/>
          </a:p>
        </p:txBody>
      </p:sp>
    </p:spTree>
    <p:extLst>
      <p:ext uri="{BB962C8B-B14F-4D97-AF65-F5344CB8AC3E}">
        <p14:creationId xmlns:p14="http://schemas.microsoft.com/office/powerpoint/2010/main" val="2867005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Improved standards. The second problem we resolved was adapting the inherited code base to Technica’s quality standards.  Transferring the code allowed us to establish a useful software development pipeline, creating production gates, and beginning to implement telemetry everywhere.  None of these processes succeed without a functional lab to run Dev, Test and Prod environments.  The previous lab equipment was available although we had to move and install those systems to each new facility.  Our team scoped and scaled code development sections based on event-driven processes and moved forward.  The integrated test team members documented success and failures which contributed to shared learning.  Building through the existing codebase helped define how we configured our pipeline processes and facilitated a change from Jenkins to GitLab for increased scalability.  The DSO approach of “No Heroes” instills shared responsibilities, so that every team learns from each other.</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11</a:t>
            </a:fld>
            <a:endParaRPr lang="en-US" dirty="0"/>
          </a:p>
        </p:txBody>
      </p:sp>
    </p:spTree>
    <p:extLst>
      <p:ext uri="{BB962C8B-B14F-4D97-AF65-F5344CB8AC3E}">
        <p14:creationId xmlns:p14="http://schemas.microsoft.com/office/powerpoint/2010/main" val="3365170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and transparency. Third, we needed to achieve NIST 800-53 compliance to obtain an ATO.  DSO emphasizes increased transparency and integrated delivery, so we shifted security practices left by implementing a code quality checker at the beginning of the CICD pipeline and vulnerability scans at the end.  Disproportionate employee numbers can challenge DSO practices and our employment model was similar with over 100 developers, around 30 operational maintainers, and four security experts.  Security and maintenance were always outnumbered but maximizing the work not done enabled continuing 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Each security expert was assigned to at least one development team participated in the security team, and managed connections to higher headquarters requirements.  After the first iteration, the System Integration Lab (SIL) team was merged with the security team for daily coordination as a shared service.  This created full visibility to security from initial development to delivery and increased the ability to document government compliance areas.  After some initial compliance hurdles gaining access to systems and obtaining documentation, teams continue planning to implement “telemetry everywhere” creating continuous monitoring across the entire value stream.</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12</a:t>
            </a:fld>
            <a:endParaRPr lang="en-US" dirty="0"/>
          </a:p>
        </p:txBody>
      </p:sp>
    </p:spTree>
    <p:extLst>
      <p:ext uri="{BB962C8B-B14F-4D97-AF65-F5344CB8AC3E}">
        <p14:creationId xmlns:p14="http://schemas.microsoft.com/office/powerpoint/2010/main" val="2100293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and transparency. Third, we needed to achieve NIST 800-53 compliance to obtain an ATO.  DSO emphasizes increased transparency and integrated delivery, so we shifted security practices left by implementing a code quality checker at the beginning of the CICD pipeline and vulnerability scans at the end.  Disproportionate employee numbers can challenge DSO practices and our employment model was similar with over 100 developers, around 30 operational maintainers, and four security experts.  Security and maintenance were always outnumbered but maximizing the work not done enabled continuing 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Each security expert was assigned to at least one development team participated in the security team, and managed connections to higher headquarters requirements.  After the first iteration, the System Integration Lab (SIL) team was merged with the security team for daily coordination as a shared service.  This created full visibility to security from initial development to delivery and increased the ability to document government compliance areas.  After some initial compliance hurdles gaining access to systems and obtaining documentation, teams continue planning to implement “telemetry everywhere” creating continuous monitoring across the entire value stream.</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13</a:t>
            </a:fld>
            <a:endParaRPr lang="en-US" dirty="0"/>
          </a:p>
        </p:txBody>
      </p:sp>
    </p:spTree>
    <p:extLst>
      <p:ext uri="{BB962C8B-B14F-4D97-AF65-F5344CB8AC3E}">
        <p14:creationId xmlns:p14="http://schemas.microsoft.com/office/powerpoint/2010/main" val="4269165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600" i="1" dirty="0">
                <a:effectLst/>
                <a:latin typeface="Calibri" panose="020F0502020204030204" pitchFamily="34" charset="0"/>
                <a:ea typeface="Calibri" panose="020F0502020204030204" pitchFamily="34" charset="0"/>
                <a:cs typeface="Times New Roman" panose="02020603050405020304" pitchFamily="18" charset="0"/>
              </a:rPr>
              <a:t>Lessons learned.</a:t>
            </a:r>
            <a:r>
              <a:rPr lang="en-US" sz="1600" b="1"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Calibri" panose="020F0502020204030204" pitchFamily="34" charset="0"/>
                <a:ea typeface="Calibri" panose="020F0502020204030204" pitchFamily="34" charset="0"/>
                <a:cs typeface="Times New Roman" panose="02020603050405020304" pitchFamily="18" charset="0"/>
              </a:rPr>
              <a:t>Technica gained valuable experience while addressing the customer’s concerns.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1) Removing cultural debt involved changing existing structures to new DSO processes through retrospectives and self-organized teams.  </a:t>
            </a:r>
          </a:p>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2) Fixing process debt involved promoting institutional transparency that was created through integration.  Previous teams locked data in silos, deployed unique repositories, and lacked version control.  Implementing a CICD pipeline based in GitLab helped fixed many concerns which addressed the customer’s needs. </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Finally, technical debt always creeps into regular processes and our team works to reduce those concerns daily.  Technical debt describes work done to meet a short-term goal which has to be rebuilt to deliver effective sustainment.  While we acknowledge technical debt, each new release works to reduce more debt from the previous version than it adds to the new version</a:t>
            </a:r>
          </a:p>
          <a:p>
            <a:r>
              <a:rPr lang="en-US" sz="1600" dirty="0">
                <a:effectLst/>
                <a:latin typeface="Calibri" panose="020F0502020204030204" pitchFamily="34" charset="0"/>
                <a:cs typeface="Times New Roman" panose="02020603050405020304" pitchFamily="18" charset="0"/>
              </a:rPr>
              <a:t>Action Steps –Focus on making small improvements, no one associated with the project is beyond critique, if leaders cannot be critiqued  </a:t>
            </a:r>
            <a:r>
              <a:rPr lang="en-US" sz="1600" dirty="0" err="1">
                <a:effectLst/>
                <a:latin typeface="Calibri" panose="020F0502020204030204" pitchFamily="34" charset="0"/>
                <a:cs typeface="Times New Roman" panose="02020603050405020304" pitchFamily="18" charset="0"/>
              </a:rPr>
              <a:t>advancedment</a:t>
            </a:r>
            <a:r>
              <a:rPr lang="en-US" sz="1600" dirty="0">
                <a:effectLst/>
                <a:latin typeface="Calibri" panose="020F0502020204030204" pitchFamily="34" charset="0"/>
                <a:cs typeface="Times New Roman" panose="02020603050405020304" pitchFamily="18" charset="0"/>
              </a:rPr>
              <a:t> </a:t>
            </a:r>
            <a:r>
              <a:rPr lang="en-US" sz="1600">
                <a:effectLst/>
                <a:latin typeface="Calibri" panose="020F0502020204030204" pitchFamily="34" charset="0"/>
                <a:cs typeface="Times New Roman" panose="02020603050405020304" pitchFamily="18" charset="0"/>
              </a:rPr>
              <a:t>doesn’t happen</a:t>
            </a:r>
            <a:endParaRPr lang="en-US" dirty="0"/>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14</a:t>
            </a:fld>
            <a:endParaRPr lang="en-US" dirty="0"/>
          </a:p>
        </p:txBody>
      </p:sp>
    </p:spTree>
    <p:extLst>
      <p:ext uri="{BB962C8B-B14F-4D97-AF65-F5344CB8AC3E}">
        <p14:creationId xmlns:p14="http://schemas.microsoft.com/office/powerpoint/2010/main" val="335281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 remains ready to innovate and deliver stellar services and products to solve any DSO challenge. At Technica, our vision is to “find a way or make one.”  This happens by promoting change and building knowledge and skills—these are essential values that are integral to Technica’s culture.  Striving for constant integration emerges from blending new practices into proven experience to prepare for the next challenge.</a:t>
            </a:r>
          </a:p>
          <a:p>
            <a:r>
              <a:rPr lang="en-US" dirty="0"/>
              <a:t>As in all good practices, what comes next begins with what has come before, enabling Technica to improve from those standards.  Over the next year on this program, our goal is to complete another four releases while increasing the feature volume within each.  Because our customer remains limited by an air-gapped methodology, Technica will implement cloud delivery to enable essential changes to include machine learning agent integration with the CICD pipeline to fully leverage our telemetry everywhere.   </a:t>
            </a:r>
          </a:p>
          <a:p>
            <a:r>
              <a:rPr lang="en-US" dirty="0"/>
              <a:t>At Technica, we believe in innovative approaches to improving the overall effectiveness of our customers while showcasing our skills and knowledge.  This defines the work we do for DSO and any other customer we serve.</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15</a:t>
            </a:fld>
            <a:endParaRPr lang="en-US" dirty="0"/>
          </a:p>
        </p:txBody>
      </p:sp>
    </p:spTree>
    <p:extLst>
      <p:ext uri="{BB962C8B-B14F-4D97-AF65-F5344CB8AC3E}">
        <p14:creationId xmlns:p14="http://schemas.microsoft.com/office/powerpoint/2010/main" val="134256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 remains ready to innovate and deliver stellar services and products to solve any DSO challenge. At Technica, our vision is to “find a way or make one.”  This happens by promoting change and building knowledge and skills—these are essential values that are integral to Technica’s culture.  Striving for constant integration emerges from blending new practices into proven experience to prepare for the next challenge.</a:t>
            </a:r>
          </a:p>
          <a:p>
            <a:r>
              <a:rPr lang="en-US" dirty="0"/>
              <a:t>As in all good practices, what comes next begins with what has come before, enabling Technica to improve from those standards.  Over the next year on this program, our goal is to complete another four releases while increasing the feature volume within each.  Because our customer remains limited by an air-gapped methodology, Technica will implement cloud delivery to enable essential changes to include machine learning agent integration with the CICD pipeline to fully leverage our telemetry everywhere.   </a:t>
            </a:r>
          </a:p>
          <a:p>
            <a:r>
              <a:rPr lang="en-US" dirty="0"/>
              <a:t>At Technica, we believe in innovative approaches to improving the overall effectiveness of our customers while showcasing our skills and knowledge.  This defines the work we do for DSO and any other customer we serve.</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16</a:t>
            </a:fld>
            <a:endParaRPr lang="en-US" dirty="0"/>
          </a:p>
        </p:txBody>
      </p:sp>
    </p:spTree>
    <p:extLst>
      <p:ext uri="{BB962C8B-B14F-4D97-AF65-F5344CB8AC3E}">
        <p14:creationId xmlns:p14="http://schemas.microsoft.com/office/powerpoint/2010/main" val="2392799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next year on this program, our goal is to complete another four releases while increasing the feature volume within each.  Because our customer remains limited by an severely access restricted infrastructure including significant air gaps, Technica plans to implement cloud delivery enable CICD pipeline machine learning agent integration, and fully leverage “telemetry everywhere”.   </a:t>
            </a:r>
          </a:p>
          <a:p>
            <a:r>
              <a:rPr lang="en-US" dirty="0"/>
              <a:t>Technica delivers innovative services and products to solve our customer’s challenges.  At Technica, our vision is to “find a way or make one”, and this happens through our core values of promoting change and building knowledge and skills.  We will continue to improve the overall customer effectiveness through innovative approaches that blend new practices and proven experience to prepare for the next challenge.</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17</a:t>
            </a:fld>
            <a:endParaRPr lang="en-US" dirty="0"/>
          </a:p>
        </p:txBody>
      </p:sp>
    </p:spTree>
    <p:extLst>
      <p:ext uri="{BB962C8B-B14F-4D97-AF65-F5344CB8AC3E}">
        <p14:creationId xmlns:p14="http://schemas.microsoft.com/office/powerpoint/2010/main" val="385402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 recently implemented DevSecOps (DSO) practices for a U.S. Air Force (USAF) defensive cyberweapon system. During this year, our team achieved multiple successes including instituting Continuous Integration, Continuous Delivery (CICD) practices, meeting NIST 800-53 compliance hurdles, and overcoming the technical debt associated with previous releases.</a:t>
            </a:r>
          </a:p>
          <a:p>
            <a:r>
              <a:rPr lang="en-US" dirty="0"/>
              <a:t>Technica’s story involves building a culture that fosters relationships, and incorporating Agile practices despite compliance, technical, facility and communication challenges—all of which the project team responded to with success. This </a:t>
            </a:r>
            <a:r>
              <a:rPr lang="en-US" dirty="0" err="1"/>
              <a:t>talksdescribes</a:t>
            </a:r>
            <a:r>
              <a:rPr lang="en-US" dirty="0"/>
              <a:t> the project team’s experiences with incorporating DSO in an Agile workplace to meet the projects challenges of the project.</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18</a:t>
            </a:fld>
            <a:endParaRPr lang="en-US" dirty="0"/>
          </a:p>
        </p:txBody>
      </p:sp>
    </p:spTree>
    <p:extLst>
      <p:ext uri="{BB962C8B-B14F-4D97-AF65-F5344CB8AC3E}">
        <p14:creationId xmlns:p14="http://schemas.microsoft.com/office/powerpoint/2010/main" val="390200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DANS contract Awarded 15 Aug 2019 </a:t>
            </a:r>
          </a:p>
          <a:p>
            <a:r>
              <a:rPr lang="en-US" dirty="0"/>
              <a:t>- 15 Aug 2019 on boarded the MSS Contract (sustainment) and associated tasks at the DOSS Sites (TCC, Chapman, &amp; Scott AFB)</a:t>
            </a:r>
            <a:endParaRPr lang="en-US" dirty="0">
              <a:cs typeface="Calibri"/>
            </a:endParaRPr>
          </a:p>
          <a:p>
            <a:r>
              <a:rPr lang="en-US" dirty="0"/>
              <a:t>- 03 Nov 2019 on boarded the DCIANS Contract (SMS) - </a:t>
            </a:r>
            <a:r>
              <a:rPr lang="en-US" i="1" dirty="0"/>
              <a:t>REQUIREMENT(S)/DESCRIPTION OF SERVICE(S)</a:t>
            </a:r>
            <a:endParaRPr lang="en-US" dirty="0"/>
          </a:p>
          <a:p>
            <a:r>
              <a:rPr lang="en-US" i="1" dirty="0"/>
              <a:t>The services required under this contract focus on direct mission support in three areas of work:</a:t>
            </a:r>
            <a:endParaRPr lang="en-US" dirty="0"/>
          </a:p>
          <a:p>
            <a:r>
              <a:rPr lang="en-US" i="1" dirty="0"/>
              <a:t>• Network engineering support to include requirements analysis, design, implementation, testing and deployment of network solutions.</a:t>
            </a:r>
            <a:endParaRPr lang="en-US" dirty="0"/>
          </a:p>
          <a:p>
            <a:r>
              <a:rPr lang="en-US" i="1" dirty="0"/>
              <a:t>• Information Assurance (IA) service to include Risk Management Framework (RMF) planning, audits and management of credentials.</a:t>
            </a:r>
            <a:endParaRPr lang="en-US" dirty="0"/>
          </a:p>
          <a:p>
            <a:r>
              <a:rPr lang="en-US" i="1" dirty="0"/>
              <a:t>• Gateway engineering support to include development and integration of applications to support intrusion detection, intrusion protection, analytical tools to support anomaly detection</a:t>
            </a:r>
            <a:endParaRPr lang="en-US" dirty="0"/>
          </a:p>
          <a:p>
            <a:r>
              <a:rPr lang="en-US" dirty="0"/>
              <a:t>- 11 Nov 2019 on boarded the DCSE Contract (</a:t>
            </a:r>
            <a:r>
              <a:rPr lang="en-US" dirty="0" err="1"/>
              <a:t>SalientCRGT</a:t>
            </a:r>
            <a:r>
              <a:rPr lang="en-US" dirty="0"/>
              <a:t>) - </a:t>
            </a:r>
            <a:r>
              <a:rPr lang="en-US" i="1" dirty="0"/>
              <a:t>REQUIREMENT(S)/DESCRIPTION OF SERVICE(S)</a:t>
            </a:r>
            <a:endParaRPr lang="en-US" dirty="0"/>
          </a:p>
          <a:p>
            <a:r>
              <a:rPr lang="en-US" i="1" dirty="0"/>
              <a:t>The services required under this contract focus on direct mission support in five areas of work:</a:t>
            </a:r>
            <a:endParaRPr lang="en-US" dirty="0"/>
          </a:p>
          <a:p>
            <a:r>
              <a:rPr lang="en-US" i="1" dirty="0"/>
              <a:t>• System engineering to include voice and data communications, developing engineering solutions for approved change requests, and optimizing overall system performance</a:t>
            </a:r>
            <a:endParaRPr lang="en-US" dirty="0"/>
          </a:p>
          <a:p>
            <a:r>
              <a:rPr lang="en-US" i="1" dirty="0"/>
              <a:t>• Virtualization engineering support to include creation, management sustainment and optimization of virtual machines, and virtual networks under an </a:t>
            </a:r>
            <a:r>
              <a:rPr lang="en-US" i="1" dirty="0" err="1"/>
              <a:t>ESXi</a:t>
            </a:r>
            <a:r>
              <a:rPr lang="en-US" i="1" dirty="0"/>
              <a:t> environment.</a:t>
            </a:r>
            <a:endParaRPr lang="en-US" dirty="0"/>
          </a:p>
          <a:p>
            <a:r>
              <a:rPr lang="en-US" i="1" dirty="0"/>
              <a:t>• Software engineering support to include requirements analysis, design, implementation, testing, deployment and sustainment of applications in both UNIX and Windows environments.</a:t>
            </a:r>
            <a:endParaRPr lang="en-US" dirty="0"/>
          </a:p>
          <a:p>
            <a:r>
              <a:rPr lang="en-US" i="1" dirty="0"/>
              <a:t>• Operational support to include development and presentation of training materials for new capabilities being deployed, developing operational and maintenance Technical Orders (TOs), and support for life cycle documentation needed during sustainment.</a:t>
            </a:r>
            <a:endParaRPr lang="en-US" dirty="0"/>
          </a:p>
          <a:p>
            <a:r>
              <a:rPr lang="en-US" i="1" dirty="0"/>
              <a:t>• Quality assurance and testing to include development of a quality program plan related to telecommunication networks configuration management to support the WSs with sustain the current capabilities, creating new documents for new capabilities, and providing support to the Test Engineer prior to and during developmental and operational testing.</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37884" rtl="0" eaLnBrk="1" fontAlgn="auto" latinLnBrk="0" hangingPunct="1">
              <a:lnSpc>
                <a:spcPct val="100000"/>
              </a:lnSpc>
              <a:spcBef>
                <a:spcPts val="0"/>
              </a:spcBef>
              <a:spcAft>
                <a:spcPts val="0"/>
              </a:spcAft>
              <a:buClrTx/>
              <a:buSzTx/>
              <a:buFontTx/>
              <a:buNone/>
              <a:tabLst/>
              <a:defRPr/>
            </a:pPr>
            <a:fld id="{3C450529-238D-46E6-800C-7E7C2DB939D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788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33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 recently implemented DevSecOps (DSO) practices for a U.S. Air Force (USAF) defensive cyberweapon system. During this year, our team achieved multiple successes including instituting Continuous Integration, Continuous Delivery (CICD) practices, meeting NIST 800-53 compliance hurdles, and overcoming the technical debt associated with previous releases.</a:t>
            </a:r>
          </a:p>
          <a:p>
            <a:r>
              <a:rPr lang="en-US" dirty="0"/>
              <a:t>Technica’s story involves building a culture that fosters relationships, and incorporating Agile practices despite compliance, technical, facility and communication challenges—all of which the project team responded to with success. This </a:t>
            </a:r>
            <a:r>
              <a:rPr lang="en-US" dirty="0" err="1"/>
              <a:t>talksdescribes</a:t>
            </a:r>
            <a:r>
              <a:rPr lang="en-US" dirty="0"/>
              <a:t> the project team’s experiences with incorporating DSO in an Agile workplace to meet the projects challenges of the project.</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a:t>
            </a:fld>
            <a:endParaRPr lang="en-US" dirty="0"/>
          </a:p>
        </p:txBody>
      </p:sp>
    </p:spTree>
    <p:extLst>
      <p:ext uri="{BB962C8B-B14F-4D97-AF65-F5344CB8AC3E}">
        <p14:creationId xmlns:p14="http://schemas.microsoft.com/office/powerpoint/2010/main" val="286700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Technica’s goal was to move the USAF Defensive Cyberweapon System process from a Waterfall mindset to an Agile approach aligned with DevSecOps. Three previously independent contracts—feature development, product delivery, and sustaining fielded systems—were merged into a unified work structure, and Technica p</a:t>
            </a:r>
            <a:r>
              <a:rPr lang="en-US" sz="1600" b="0" i="0" dirty="0">
                <a:solidFill>
                  <a:srgbClr val="242021"/>
                </a:solidFill>
                <a:effectLst/>
                <a:latin typeface="Montserrat-Medium"/>
              </a:rPr>
              <a:t>artnered with the customer to institute Scaled Agile Framework (SAFe) as the structural process model.</a:t>
            </a:r>
            <a:br>
              <a:rPr lang="en-US" sz="1600" b="0" i="0" dirty="0">
                <a:solidFill>
                  <a:srgbClr val="242021"/>
                </a:solidFill>
                <a:effectLst/>
                <a:latin typeface="Montserrat-Medium"/>
              </a:rPr>
            </a:br>
            <a:r>
              <a:rPr lang="en-US" sz="1600" b="0" i="0" dirty="0">
                <a:solidFill>
                  <a:srgbClr val="242021"/>
                </a:solidFill>
                <a:effectLst/>
                <a:latin typeface="Montserrat-Medium"/>
              </a:rPr>
              <a:t>Full-spectrum commitment to Agile mindsets enabled streamlining the work process while encouraging creativity. The teams adopted more collaborative</a:t>
            </a:r>
            <a:br>
              <a:rPr lang="en-US" sz="1600" b="0" i="0" dirty="0">
                <a:solidFill>
                  <a:srgbClr val="242021"/>
                </a:solidFill>
                <a:effectLst/>
                <a:latin typeface="Montserrat-Medium"/>
              </a:rPr>
            </a:br>
            <a:r>
              <a:rPr lang="en-US" sz="1600" b="0" i="0" dirty="0">
                <a:solidFill>
                  <a:srgbClr val="242021"/>
                </a:solidFill>
                <a:effectLst/>
                <a:latin typeface="Montserrat-Medium"/>
              </a:rPr>
              <a:t>processes designed to emphasize learning quickly, complete small work units to prepare for larger successes, build only what is needed, and respond rapidly to feedback and change.</a:t>
            </a:r>
            <a:br>
              <a:rPr lang="en-US" sz="1600" b="0" i="0" dirty="0">
                <a:solidFill>
                  <a:srgbClr val="242021"/>
                </a:solidFill>
                <a:effectLst/>
                <a:latin typeface="Montserrat-Medium"/>
              </a:rPr>
            </a:br>
            <a:r>
              <a:rPr lang="en-US" sz="1600" b="0" i="0" dirty="0">
                <a:solidFill>
                  <a:srgbClr val="242021"/>
                </a:solidFill>
                <a:effectLst/>
                <a:latin typeface="Montserrat-Medium"/>
              </a:rPr>
              <a:t>In addition to faster delivery of new features, we relied on our sprint methodology to respond to other immediate and critical challenges: maintaining</a:t>
            </a:r>
            <a:br>
              <a:rPr lang="en-US" sz="1600" b="0" i="0" dirty="0">
                <a:solidFill>
                  <a:srgbClr val="242021"/>
                </a:solidFill>
                <a:effectLst/>
                <a:latin typeface="Montserrat-Medium"/>
              </a:rPr>
            </a:br>
            <a:r>
              <a:rPr lang="en-US" sz="1600" b="0" i="0" dirty="0">
                <a:solidFill>
                  <a:srgbClr val="242021"/>
                </a:solidFill>
                <a:effectLst/>
                <a:latin typeface="Montserrat-Medium"/>
              </a:rPr>
              <a:t>development pace while establishing a new facility, paying off technical debt while developing code, and ensuring all features met NIST 800-53 compliance</a:t>
            </a:r>
            <a:br>
              <a:rPr lang="en-US" sz="1600" b="0" i="0" dirty="0">
                <a:solidFill>
                  <a:srgbClr val="242021"/>
                </a:solidFill>
                <a:effectLst/>
                <a:latin typeface="Montserrat-Medium"/>
              </a:rPr>
            </a:br>
            <a:r>
              <a:rPr lang="en-US" sz="1600" b="0" i="0" dirty="0">
                <a:solidFill>
                  <a:srgbClr val="242021"/>
                </a:solidFill>
                <a:effectLst/>
                <a:latin typeface="Montserrat-Medium"/>
              </a:rPr>
              <a:t>requirements.</a:t>
            </a:r>
            <a:r>
              <a:rPr lang="en-US" dirty="0"/>
              <a:t> </a:t>
            </a:r>
          </a:p>
        </p:txBody>
      </p:sp>
      <p:sp>
        <p:nvSpPr>
          <p:cNvPr id="4" name="Slide Number Placeholder 3"/>
          <p:cNvSpPr>
            <a:spLocks noGrp="1"/>
          </p:cNvSpPr>
          <p:nvPr>
            <p:ph type="sldNum" sz="quarter" idx="5"/>
          </p:nvPr>
        </p:nvSpPr>
        <p:spPr/>
        <p:txBody>
          <a:bodyPr/>
          <a:lstStyle/>
          <a:p>
            <a:fld id="{C1735D0F-15CB-5241-8DA7-9EC6F9751AD5}" type="slidenum">
              <a:rPr lang="en-US" smtClean="0"/>
              <a:t>4</a:t>
            </a:fld>
            <a:endParaRPr lang="en-US" dirty="0"/>
          </a:p>
        </p:txBody>
      </p:sp>
    </p:spTree>
    <p:extLst>
      <p:ext uri="{BB962C8B-B14F-4D97-AF65-F5344CB8AC3E}">
        <p14:creationId xmlns:p14="http://schemas.microsoft.com/office/powerpoint/2010/main" val="3947777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5</a:t>
            </a:fld>
            <a:endParaRPr lang="en-US" dirty="0"/>
          </a:p>
        </p:txBody>
      </p:sp>
    </p:spTree>
    <p:extLst>
      <p:ext uri="{BB962C8B-B14F-4D97-AF65-F5344CB8AC3E}">
        <p14:creationId xmlns:p14="http://schemas.microsoft.com/office/powerpoint/2010/main" val="598026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next year on this program, our goal is to complete another four releases while increasing the feature volume within each.  Because our customer remains limited by an severely access restricted infrastructure including significant air gaps, Technica plans to implement cloud delivery enable CICD pipeline machine learning agent integration, and fully leverage “telemetry everywhere”.   </a:t>
            </a:r>
          </a:p>
          <a:p>
            <a:r>
              <a:rPr lang="en-US" dirty="0"/>
              <a:t>Technica delivers innovative services and products to solve our customer’s challenges.  At Technica, our vision is to “find a way or make one”, and this happens through our core values of promoting change and building knowledge and skills.  We will continue to improve the overall customer effectiveness through innovative approaches that blend new practices and proven experience to prepare for the next challenge.</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dirty="0"/>
          </a:p>
        </p:txBody>
      </p:sp>
    </p:spTree>
    <p:extLst>
      <p:ext uri="{BB962C8B-B14F-4D97-AF65-F5344CB8AC3E}">
        <p14:creationId xmlns:p14="http://schemas.microsoft.com/office/powerpoint/2010/main" val="132221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Mutually agreed-upon definitions of security roles and responsibilities</a:t>
            </a:r>
          </a:p>
          <a:p>
            <a:r>
              <a:rPr lang="en-US" dirty="0"/>
              <a:t>• Shared goals, metrics, and targets between DevOps and Security teams</a:t>
            </a:r>
          </a:p>
          <a:p>
            <a:r>
              <a:rPr lang="en-US" dirty="0"/>
              <a:t>• Shared knowledge base linked to feedback and expanded skill sets</a:t>
            </a:r>
          </a:p>
          <a:p>
            <a:r>
              <a:rPr lang="en-US" dirty="0"/>
              <a:t>• Visibility into vulnerabilities, configurations, and compliance failures before application deployment</a:t>
            </a:r>
          </a:p>
          <a:p>
            <a:r>
              <a:rPr lang="en-US" dirty="0"/>
              <a:t>• Investment in security education and tools  for the DevOps teams</a:t>
            </a:r>
          </a:p>
          <a:p>
            <a:r>
              <a:rPr lang="en-US" dirty="0"/>
              <a:t>• Security tools to empower DevOps teams to own the security posture of applications</a:t>
            </a:r>
          </a:p>
        </p:txBody>
      </p:sp>
      <p:sp>
        <p:nvSpPr>
          <p:cNvPr id="4" name="Slide Number Placeholder 3"/>
          <p:cNvSpPr>
            <a:spLocks noGrp="1"/>
          </p:cNvSpPr>
          <p:nvPr>
            <p:ph type="sldNum" sz="quarter" idx="5"/>
          </p:nvPr>
        </p:nvSpPr>
        <p:spPr/>
        <p:txBody>
          <a:bodyPr/>
          <a:lstStyle/>
          <a:p>
            <a:fld id="{C1735D0F-15CB-5241-8DA7-9EC6F9751AD5}" type="slidenum">
              <a:rPr lang="en-US" smtClean="0"/>
              <a:t>7</a:t>
            </a:fld>
            <a:endParaRPr lang="en-US" dirty="0"/>
          </a:p>
        </p:txBody>
      </p:sp>
    </p:spTree>
    <p:extLst>
      <p:ext uri="{BB962C8B-B14F-4D97-AF65-F5344CB8AC3E}">
        <p14:creationId xmlns:p14="http://schemas.microsoft.com/office/powerpoint/2010/main" val="51762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Technica’s first challenge was establishing a functional work environment.  Due to local constraints, the facility was not cleared for occupancy until nearly nine months after contract acceptance. Initially the team used hotel conference rooms and then needed to scale up to more functional facilities.  After examining various sites, the first location promised some physical configuration changes.  When those changes proved a blocker rather than an enabler, a second location was selected and used by the team on a temporary basis as we moved a second time.  However, in time, the team transitioned to the permanent facility, which was nine months overdue.  Meanwhile, the team completed two full releases while making the three moves.  More importantly, the team learned how to work from a distributed basis, which helped prepare us for the COVID-19 pandemic that began in spring 2020.</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8</a:t>
            </a:fld>
            <a:endParaRPr lang="en-US" dirty="0"/>
          </a:p>
        </p:txBody>
      </p:sp>
    </p:spTree>
    <p:extLst>
      <p:ext uri="{BB962C8B-B14F-4D97-AF65-F5344CB8AC3E}">
        <p14:creationId xmlns:p14="http://schemas.microsoft.com/office/powerpoint/2010/main" val="1215677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Technica’s first challenge was establishing a functional work environment.  Due to local constraints, the facility was not cleared for occupancy until nearly nine months after contract acceptance. Initially the team used hotel conference rooms and then needed to scale up to more functional facilities.  After examining various sites, the first location promised some physical configuration changes.  When those changes proved a blocker rather than an enabler, a second location was selected and used by the team on a temporary basis as we moved a second time.  However, in time, the team transitioned to the permanent facility, which was nine months overdue.  Meanwhile, the team completed two full releases while making the three moves.  More importantly, the team learned how to work from a distributed basis, which helped prepare us for the COVID-19 pandemic that began in spring 2020.</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9</a:t>
            </a:fld>
            <a:endParaRPr lang="en-US" dirty="0"/>
          </a:p>
        </p:txBody>
      </p:sp>
    </p:spTree>
    <p:extLst>
      <p:ext uri="{BB962C8B-B14F-4D97-AF65-F5344CB8AC3E}">
        <p14:creationId xmlns:p14="http://schemas.microsoft.com/office/powerpoint/2010/main" val="342494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Improved standards. The second problem we resolved was adapting the inherited code base to Technica’s quality standards.  Transferring the code allowed us to establish a useful software development pipeline, creating production gates, and beginning to implement telemetry everywhere.  None of these processes succeed without a functional lab to run Dev, Test and Prod environments.  The previous lab equipment was available although we had to move and install those systems to each new facility.  Our team scoped and scaled code development sections based on event-driven processes and moved forward.  The integrated test team members documented success and failures which contributed to shared learning.  Building through the existing codebase helped define how we configured our pipeline processes and facilitated a change from Jenkins to GitLab for increased scalability.  The DSO approach of “No Heroes” instills shared responsibilities, so that every team learns from each other.</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10</a:t>
            </a:fld>
            <a:endParaRPr lang="en-US" dirty="0"/>
          </a:p>
        </p:txBody>
      </p:sp>
    </p:spTree>
    <p:extLst>
      <p:ext uri="{BB962C8B-B14F-4D97-AF65-F5344CB8AC3E}">
        <p14:creationId xmlns:p14="http://schemas.microsoft.com/office/powerpoint/2010/main" val="2101898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4AD86-D094-449C-B3E2-869C677026DC}"/>
              </a:ext>
            </a:extLst>
          </p:cNvPr>
          <p:cNvSpPr/>
          <p:nvPr userDrawn="1"/>
        </p:nvSpPr>
        <p:spPr>
          <a:xfrm>
            <a:off x="0" y="0"/>
            <a:ext cx="12192000" cy="6858000"/>
          </a:xfrm>
          <a:prstGeom prst="rect">
            <a:avLst/>
          </a:prstGeom>
          <a:gradFill flip="none" rotWithShape="1">
            <a:gsLst>
              <a:gs pos="0">
                <a:srgbClr val="498BCA">
                  <a:shade val="30000"/>
                  <a:satMod val="115000"/>
                </a:srgbClr>
              </a:gs>
              <a:gs pos="50000">
                <a:srgbClr val="498BCA">
                  <a:shade val="67500"/>
                  <a:satMod val="115000"/>
                </a:srgbClr>
              </a:gs>
              <a:gs pos="100000">
                <a:srgbClr val="498BC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userDrawn="1">
            <p:ph type="body" idx="1"/>
          </p:nvPr>
        </p:nvSpPr>
        <p:spPr>
          <a:xfrm>
            <a:off x="508001" y="4343400"/>
            <a:ext cx="8299569" cy="1117600"/>
          </a:xfrm>
          <a:prstGeom prst="rect">
            <a:avLst/>
          </a:prstGeom>
        </p:spPr>
        <p:txBody>
          <a:bodyPr anchor="t">
            <a:normAutofit/>
          </a:bodyPr>
          <a:lstStyle>
            <a:lvl1pPr marL="0" indent="0" eaLnBrk="1" latinLnBrk="0" hangingPunct="1">
              <a:lnSpc>
                <a:spcPts val="2533"/>
              </a:lnSpc>
              <a:buNone/>
              <a:defRPr kumimoji="0" sz="2400">
                <a:solidFill>
                  <a:schemeClr val="accent4"/>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userDrawn="1">
            <p:ph type="title" hasCustomPrompt="1"/>
          </p:nvPr>
        </p:nvSpPr>
        <p:spPr>
          <a:xfrm>
            <a:off x="507999" y="2108200"/>
            <a:ext cx="8299571" cy="2133600"/>
          </a:xfrm>
          <a:prstGeom prst="rect">
            <a:avLst/>
          </a:prstGeom>
          <a:noFill/>
        </p:spPr>
        <p:txBody>
          <a:bodyPr lIns="91440" rIns="91440" anchor="b" anchorCtr="0">
            <a:normAutofit/>
          </a:bodyPr>
          <a:lstStyle>
            <a:lvl1pPr algn="l" eaLnBrk="1" latinLnBrk="0" hangingPunct="1">
              <a:lnSpc>
                <a:spcPts val="5600"/>
              </a:lnSpc>
              <a:buNone/>
              <a:defRPr kumimoji="0" sz="6267" b="0" cap="all" spc="-133" baseline="0">
                <a:solidFill>
                  <a:schemeClr val="bg1">
                    <a:lumMod val="95000"/>
                  </a:schemeClr>
                </a:solidFill>
              </a:defRPr>
            </a:lvl1pPr>
            <a:extLst/>
          </a:lstStyle>
          <a:p>
            <a:r>
              <a:rPr kumimoji="0" lang="en-US"/>
              <a:t>Click to edit master title style</a:t>
            </a:r>
          </a:p>
        </p:txBody>
      </p:sp>
      <p:sp>
        <p:nvSpPr>
          <p:cNvPr id="19" name="Rectangle 55">
            <a:extLst>
              <a:ext uri="{FF2B5EF4-FFF2-40B4-BE49-F238E27FC236}">
                <a16:creationId xmlns:a16="http://schemas.microsoft.com/office/drawing/2014/main" id="{7F018019-FEFF-46A0-BCB9-ABD39FD0D99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sp>
        <p:nvSpPr>
          <p:cNvPr id="17" name="Rectangle 16">
            <a:extLst>
              <a:ext uri="{FF2B5EF4-FFF2-40B4-BE49-F238E27FC236}">
                <a16:creationId xmlns:a16="http://schemas.microsoft.com/office/drawing/2014/main" id="{D41C63C7-814D-4686-A0B2-ED2389F88AF1}"/>
              </a:ext>
            </a:extLst>
          </p:cNvPr>
          <p:cNvSpPr/>
          <p:nvPr userDrawn="1"/>
        </p:nvSpPr>
        <p:spPr>
          <a:xfrm>
            <a:off x="459475" y="315476"/>
            <a:ext cx="4978400" cy="400110"/>
          </a:xfrm>
          <a:prstGeom prst="rect">
            <a:avLst/>
          </a:prstGeom>
        </p:spPr>
        <p:txBody>
          <a:bodyPr wrap="square">
            <a:spAutoFit/>
          </a:bodyPr>
          <a:lstStyle/>
          <a:p>
            <a:r>
              <a:rPr lang="en-US" sz="2000" cap="all" spc="133">
                <a:solidFill>
                  <a:schemeClr val="accent4"/>
                </a:solidFill>
              </a:rPr>
              <a:t>We Listen. We Apply. We Solve.</a:t>
            </a:r>
          </a:p>
        </p:txBody>
      </p:sp>
      <p:sp>
        <p:nvSpPr>
          <p:cNvPr id="15" name="Rectangle 14">
            <a:extLst>
              <a:ext uri="{FF2B5EF4-FFF2-40B4-BE49-F238E27FC236}">
                <a16:creationId xmlns:a16="http://schemas.microsoft.com/office/drawing/2014/main" id="{D8DE04FD-522B-4E83-8D65-24481B5DB258}"/>
              </a:ext>
            </a:extLst>
          </p:cNvPr>
          <p:cNvSpPr/>
          <p:nvPr userDrawn="1"/>
        </p:nvSpPr>
        <p:spPr>
          <a:xfrm>
            <a:off x="-101600" y="1583812"/>
            <a:ext cx="4165600" cy="73152"/>
          </a:xfrm>
          <a:prstGeom prst="rect">
            <a:avLst/>
          </a:prstGeom>
          <a:noFill/>
          <a:ln>
            <a:solidFill>
              <a:schemeClr val="accent4">
                <a:alpha val="4705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81E521A-23E2-46B2-9F5B-BA25A485CAB3}"/>
              </a:ext>
            </a:extLst>
          </p:cNvPr>
          <p:cNvSpPr/>
          <p:nvPr userDrawn="1"/>
        </p:nvSpPr>
        <p:spPr>
          <a:xfrm>
            <a:off x="7654925" y="966168"/>
            <a:ext cx="4638675" cy="74936"/>
          </a:xfrm>
          <a:prstGeom prst="rect">
            <a:avLst/>
          </a:prstGeom>
          <a:noFill/>
          <a:ln>
            <a:solidFill>
              <a:srgbClr val="E97124">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27" name="Rectangle 26">
            <a:extLst>
              <a:ext uri="{FF2B5EF4-FFF2-40B4-BE49-F238E27FC236}">
                <a16:creationId xmlns:a16="http://schemas.microsoft.com/office/drawing/2014/main" id="{76271397-8633-4646-8A6B-056248129BF4}"/>
              </a:ext>
            </a:extLst>
          </p:cNvPr>
          <p:cNvSpPr/>
          <p:nvPr userDrawn="1"/>
        </p:nvSpPr>
        <p:spPr>
          <a:xfrm>
            <a:off x="11074400" y="5692648"/>
            <a:ext cx="1219200" cy="73152"/>
          </a:xfrm>
          <a:prstGeom prst="rect">
            <a:avLst/>
          </a:prstGeom>
          <a:noFill/>
          <a:ln>
            <a:solidFill>
              <a:srgbClr val="FFC000">
                <a:alpha val="4117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4" name="Group 23">
            <a:extLst>
              <a:ext uri="{FF2B5EF4-FFF2-40B4-BE49-F238E27FC236}">
                <a16:creationId xmlns:a16="http://schemas.microsoft.com/office/drawing/2014/main" id="{251BFC8E-034E-4A24-B317-59F5AD399877}"/>
              </a:ext>
            </a:extLst>
          </p:cNvPr>
          <p:cNvGrpSpPr/>
          <p:nvPr userDrawn="1"/>
        </p:nvGrpSpPr>
        <p:grpSpPr>
          <a:xfrm>
            <a:off x="-10597" y="6797040"/>
            <a:ext cx="12202596" cy="60960"/>
            <a:chOff x="0" y="0"/>
            <a:chExt cx="5952729" cy="45719"/>
          </a:xfrm>
        </p:grpSpPr>
        <p:sp>
          <p:nvSpPr>
            <p:cNvPr id="25" name="Rectangle 24">
              <a:extLst>
                <a:ext uri="{FF2B5EF4-FFF2-40B4-BE49-F238E27FC236}">
                  <a16:creationId xmlns:a16="http://schemas.microsoft.com/office/drawing/2014/main" id="{987AF022-FD65-470A-B228-7CD2262A282D}"/>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6" name="Rectangle 25">
              <a:extLst>
                <a:ext uri="{FF2B5EF4-FFF2-40B4-BE49-F238E27FC236}">
                  <a16:creationId xmlns:a16="http://schemas.microsoft.com/office/drawing/2014/main" id="{62DC0A53-E7CA-44CE-9526-DEE615F28180}"/>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8" name="Rectangle 27">
              <a:extLst>
                <a:ext uri="{FF2B5EF4-FFF2-40B4-BE49-F238E27FC236}">
                  <a16:creationId xmlns:a16="http://schemas.microsoft.com/office/drawing/2014/main" id="{4244893C-D9ED-42A0-84CE-6B6548A12846}"/>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pic>
        <p:nvPicPr>
          <p:cNvPr id="8" name="Picture 7">
            <a:extLst>
              <a:ext uri="{FF2B5EF4-FFF2-40B4-BE49-F238E27FC236}">
                <a16:creationId xmlns:a16="http://schemas.microsoft.com/office/drawing/2014/main" id="{1E359E05-F112-4D2C-8FDC-4F688F7C82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Tree>
    <p:extLst>
      <p:ext uri="{BB962C8B-B14F-4D97-AF65-F5344CB8AC3E}">
        <p14:creationId xmlns:p14="http://schemas.microsoft.com/office/powerpoint/2010/main" val="4168536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agraph - not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4"/>
          </a:xfrm>
          <a:prstGeom prst="rect">
            <a:avLst/>
          </a:prstGeom>
        </p:spPr>
        <p:txBody>
          <a:bodyPr/>
          <a:lstStyle>
            <a:lvl1pPr marL="0" indent="0">
              <a:lnSpc>
                <a:spcPts val="3333"/>
              </a:lnSpc>
              <a:spcBef>
                <a:spcPts val="533"/>
              </a:spcBef>
              <a:spcAft>
                <a:spcPts val="533"/>
              </a:spcAft>
              <a:buClr>
                <a:schemeClr val="bg2"/>
              </a:buClr>
              <a:buSzPct val="65000"/>
              <a:buFont typeface="Wingdings" panose="05000000000000000000" pitchFamily="2" charset="2"/>
              <a:buNone/>
              <a:defRPr sz="3200"/>
            </a:lvl1pPr>
            <a:lvl2pPr marL="309026" indent="-309026">
              <a:lnSpc>
                <a:spcPts val="3467"/>
              </a:lnSpc>
              <a:spcBef>
                <a:spcPts val="133"/>
              </a:spcBef>
              <a:spcAft>
                <a:spcPts val="133"/>
              </a:spcAft>
              <a:buClr>
                <a:schemeClr val="accent1"/>
              </a:buClr>
              <a:buSzPct val="75000"/>
              <a:buFont typeface="Wingdings" panose="05000000000000000000" pitchFamily="2" charset="2"/>
              <a:buChar char=""/>
              <a:defRPr sz="3200">
                <a:solidFill>
                  <a:schemeClr val="tx1"/>
                </a:solidFill>
              </a:defRPr>
            </a:lvl2pPr>
            <a:lvl3pPr marL="607469" indent="-224361">
              <a:spcBef>
                <a:spcPts val="133"/>
              </a:spcBef>
              <a:spcAft>
                <a:spcPts val="133"/>
              </a:spcAft>
              <a:buClr>
                <a:srgbClr val="77787B"/>
              </a:buClr>
              <a:buSzPct val="65000"/>
              <a:buFont typeface="Wingdings" panose="05000000000000000000" pitchFamily="2" charset="2"/>
              <a:buChar char=""/>
              <a:defRPr sz="2533">
                <a:solidFill>
                  <a:srgbClr val="77787B"/>
                </a:solidFill>
              </a:defRPr>
            </a:lvl3pPr>
            <a:lvl4pPr marL="990575" indent="-226478">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602277" indent="-311143">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3089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ighlight - Dark Blue Back">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406400" y="406400"/>
            <a:ext cx="11379200" cy="1092200"/>
          </a:xfrm>
          <a:prstGeom prst="rect">
            <a:avLst/>
          </a:prstGeom>
        </p:spPr>
        <p:txBody>
          <a:bodyPr>
            <a:normAutofit/>
          </a:bodyPr>
          <a:lstStyle>
            <a:lvl1pPr>
              <a:defRPr sz="3733">
                <a:solidFill>
                  <a:schemeClr val="bg1"/>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8670"/>
            <a:ext cx="11379200" cy="4821929"/>
          </a:xfrm>
          <a:prstGeom prst="rect">
            <a:avLst/>
          </a:prstGeom>
        </p:spPr>
        <p:txBody>
          <a:bodyPr/>
          <a:lstStyle>
            <a:lvl1pPr marL="380990" indent="-380990">
              <a:lnSpc>
                <a:spcPts val="3467"/>
              </a:lnSpc>
              <a:spcBef>
                <a:spcPts val="400"/>
              </a:spcBef>
              <a:spcAft>
                <a:spcPts val="133"/>
              </a:spcAft>
              <a:buClr>
                <a:schemeClr val="accent1"/>
              </a:buClr>
              <a:buSzPct val="75000"/>
              <a:buFont typeface="Wingdings" panose="05000000000000000000" pitchFamily="2" charset="2"/>
              <a:buChar char=""/>
              <a:defRPr sz="3200">
                <a:solidFill>
                  <a:schemeClr val="bg1"/>
                </a:solidFill>
              </a:defRPr>
            </a:lvl1pPr>
            <a:lvl2pPr marL="764098" indent="-383108">
              <a:spcBef>
                <a:spcPts val="133"/>
              </a:spcBef>
              <a:spcAft>
                <a:spcPts val="133"/>
              </a:spcAft>
              <a:buClr>
                <a:srgbClr val="BEC8C8"/>
              </a:buClr>
              <a:buSzPct val="65000"/>
              <a:buFont typeface="Wingdings" panose="05000000000000000000" pitchFamily="2" charset="2"/>
              <a:buChar char=""/>
              <a:defRPr sz="2533">
                <a:solidFill>
                  <a:srgbClr val="BEC8C8"/>
                </a:solidFill>
              </a:defRPr>
            </a:lvl2pPr>
            <a:lvl3pPr marL="1071007" indent="-306910">
              <a:spcBef>
                <a:spcPts val="400"/>
              </a:spcBef>
              <a:spcAft>
                <a:spcPts val="133"/>
              </a:spcAft>
              <a:buClr>
                <a:srgbClr val="BEC8C8"/>
              </a:buClr>
              <a:buSzPct val="65000"/>
              <a:buFont typeface="Wingdings" panose="05000000000000000000" pitchFamily="2" charset="2"/>
              <a:buChar char=""/>
              <a:defRPr sz="2133">
                <a:solidFill>
                  <a:srgbClr val="BEC8C8"/>
                </a:solidFill>
              </a:defRPr>
            </a:lvl3pPr>
            <a:lvl4pPr marL="1600160" indent="-302676">
              <a:spcBef>
                <a:spcPts val="400"/>
              </a:spcBef>
              <a:spcAft>
                <a:spcPts val="133"/>
              </a:spcAft>
              <a:buClr>
                <a:srgbClr val="BEC8C8"/>
              </a:buClr>
              <a:buSzPct val="65000"/>
              <a:buFont typeface="Wingdings" panose="05000000000000000000" pitchFamily="2" charset="2"/>
              <a:buChar char=""/>
              <a:defRPr sz="2133">
                <a:solidFill>
                  <a:srgbClr val="BEC8C8"/>
                </a:solidFill>
              </a:defRPr>
            </a:lvl4pPr>
            <a:lvl5pPr marL="1979035" indent="-300559">
              <a:spcBef>
                <a:spcPts val="400"/>
              </a:spcBef>
              <a:spcAft>
                <a:spcPts val="133"/>
              </a:spcAft>
              <a:buClr>
                <a:srgbClr val="BEC8C8"/>
              </a:buClr>
              <a:buSzPct val="65000"/>
              <a:buFont typeface="Wingdings" panose="05000000000000000000" pitchFamily="2" charset="2"/>
              <a:buChar char=""/>
              <a:defRPr sz="2133">
                <a:solidFill>
                  <a:srgbClr val="BEC8C8"/>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23" name="Picture 22">
            <a:extLst>
              <a:ext uri="{FF2B5EF4-FFF2-40B4-BE49-F238E27FC236}">
                <a16:creationId xmlns:a16="http://schemas.microsoft.com/office/drawing/2014/main" id="{8BB665F2-3B54-4B7E-A596-8530A1BB9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14" name="Rectangle 55">
            <a:extLst>
              <a:ext uri="{FF2B5EF4-FFF2-40B4-BE49-F238E27FC236}">
                <a16:creationId xmlns:a16="http://schemas.microsoft.com/office/drawing/2014/main" id="{509C18D3-0595-4C3D-9C09-AEF94C066A6E}"/>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accent4"/>
                </a:solidFill>
                <a:latin typeface="+mn-lt"/>
              </a:rPr>
              <a:pPr algn="l"/>
              <a:t>‹#›</a:t>
            </a:fld>
            <a:r>
              <a:rPr lang="en-US" sz="800" b="1">
                <a:solidFill>
                  <a:schemeClr val="accent4"/>
                </a:solidFill>
                <a:latin typeface="+mn-lt"/>
              </a:rPr>
              <a:t>  </a:t>
            </a:r>
            <a:r>
              <a:rPr lang="en-US" sz="800" b="0">
                <a:solidFill>
                  <a:schemeClr val="accent4"/>
                </a:solidFill>
                <a:latin typeface="Calibri Light" panose="020F0302020204030204" pitchFamily="34" charset="0"/>
                <a:cs typeface="Calibri Light" panose="020F0302020204030204" pitchFamily="34" charset="0"/>
              </a:rPr>
              <a:t>|  </a:t>
            </a:r>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grpSp>
        <p:nvGrpSpPr>
          <p:cNvPr id="12" name="Group 11">
            <a:extLst>
              <a:ext uri="{FF2B5EF4-FFF2-40B4-BE49-F238E27FC236}">
                <a16:creationId xmlns:a16="http://schemas.microsoft.com/office/drawing/2014/main" id="{F3020992-B805-443E-A500-31B8DA862808}"/>
              </a:ext>
            </a:extLst>
          </p:cNvPr>
          <p:cNvGrpSpPr/>
          <p:nvPr userDrawn="1"/>
        </p:nvGrpSpPr>
        <p:grpSpPr>
          <a:xfrm>
            <a:off x="-10597" y="6797040"/>
            <a:ext cx="12202596" cy="60960"/>
            <a:chOff x="0" y="0"/>
            <a:chExt cx="5952729" cy="45719"/>
          </a:xfrm>
        </p:grpSpPr>
        <p:sp>
          <p:nvSpPr>
            <p:cNvPr id="13" name="Rectangle 12">
              <a:extLst>
                <a:ext uri="{FF2B5EF4-FFF2-40B4-BE49-F238E27FC236}">
                  <a16:creationId xmlns:a16="http://schemas.microsoft.com/office/drawing/2014/main" id="{FE1A9BAD-A83D-4549-80D3-CD224F79A6E8}"/>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8" name="Rectangle 17">
              <a:extLst>
                <a:ext uri="{FF2B5EF4-FFF2-40B4-BE49-F238E27FC236}">
                  <a16:creationId xmlns:a16="http://schemas.microsoft.com/office/drawing/2014/main" id="{2566B736-4DFC-4A31-84D7-E303958DEAFA}"/>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9" name="Rectangle 18">
              <a:extLst>
                <a:ext uri="{FF2B5EF4-FFF2-40B4-BE49-F238E27FC236}">
                  <a16:creationId xmlns:a16="http://schemas.microsoft.com/office/drawing/2014/main" id="{A04C8167-C57D-4C49-901A-12C043C56159}"/>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343265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ghlight - Light Blue Back">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0">
                <a:srgbClr val="498BCA">
                  <a:shade val="30000"/>
                  <a:satMod val="115000"/>
                </a:srgbClr>
              </a:gs>
              <a:gs pos="50000">
                <a:srgbClr val="498BCA">
                  <a:shade val="67500"/>
                  <a:satMod val="115000"/>
                </a:srgbClr>
              </a:gs>
              <a:gs pos="100000">
                <a:srgbClr val="498BC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bg1"/>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8670"/>
            <a:ext cx="11379200" cy="4720329"/>
          </a:xfrm>
          <a:prstGeom prst="rect">
            <a:avLst/>
          </a:prstGeom>
        </p:spPr>
        <p:txBody>
          <a:bodyPr/>
          <a:lstStyle>
            <a:lvl1pPr marL="380990" indent="-380990">
              <a:lnSpc>
                <a:spcPts val="3467"/>
              </a:lnSpc>
              <a:spcBef>
                <a:spcPts val="400"/>
              </a:spcBef>
              <a:spcAft>
                <a:spcPts val="133"/>
              </a:spcAft>
              <a:buClr>
                <a:schemeClr val="bg1"/>
              </a:buClr>
              <a:buSzPct val="75000"/>
              <a:buFont typeface="Wingdings" panose="05000000000000000000" pitchFamily="2" charset="2"/>
              <a:buChar char=""/>
              <a:defRPr sz="3200">
                <a:solidFill>
                  <a:schemeClr val="bg1"/>
                </a:solidFill>
              </a:defRPr>
            </a:lvl1pPr>
            <a:lvl2pPr marL="764098" indent="-383108">
              <a:spcBef>
                <a:spcPts val="133"/>
              </a:spcBef>
              <a:spcAft>
                <a:spcPts val="133"/>
              </a:spcAft>
              <a:buClr>
                <a:srgbClr val="BEC8C8"/>
              </a:buClr>
              <a:buSzPct val="65000"/>
              <a:buFont typeface="Wingdings" panose="05000000000000000000" pitchFamily="2" charset="2"/>
              <a:buChar char=""/>
              <a:defRPr sz="2533">
                <a:solidFill>
                  <a:srgbClr val="BEC8C8"/>
                </a:solidFill>
              </a:defRPr>
            </a:lvl2pPr>
            <a:lvl3pPr marL="1071007" indent="-306910">
              <a:spcBef>
                <a:spcPts val="400"/>
              </a:spcBef>
              <a:spcAft>
                <a:spcPts val="133"/>
              </a:spcAft>
              <a:buClr>
                <a:srgbClr val="BEC8C8"/>
              </a:buClr>
              <a:buSzPct val="65000"/>
              <a:buFont typeface="Wingdings" panose="05000000000000000000" pitchFamily="2" charset="2"/>
              <a:buChar char=""/>
              <a:defRPr sz="2133">
                <a:solidFill>
                  <a:srgbClr val="BEC8C8"/>
                </a:solidFill>
              </a:defRPr>
            </a:lvl3pPr>
            <a:lvl4pPr marL="1600160" indent="-302676">
              <a:spcBef>
                <a:spcPts val="400"/>
              </a:spcBef>
              <a:spcAft>
                <a:spcPts val="133"/>
              </a:spcAft>
              <a:buClr>
                <a:srgbClr val="BEC8C8"/>
              </a:buClr>
              <a:buSzPct val="65000"/>
              <a:buFont typeface="Wingdings" panose="05000000000000000000" pitchFamily="2" charset="2"/>
              <a:buChar char=""/>
              <a:defRPr sz="2133">
                <a:solidFill>
                  <a:srgbClr val="BEC8C8"/>
                </a:solidFill>
              </a:defRPr>
            </a:lvl4pPr>
            <a:lvl5pPr marL="1979035" indent="-300559">
              <a:spcBef>
                <a:spcPts val="400"/>
              </a:spcBef>
              <a:spcAft>
                <a:spcPts val="133"/>
              </a:spcAft>
              <a:buClr>
                <a:srgbClr val="BEC8C8"/>
              </a:buClr>
              <a:buSzPct val="65000"/>
              <a:buFont typeface="Wingdings" panose="05000000000000000000" pitchFamily="2" charset="2"/>
              <a:buChar char=""/>
              <a:defRPr sz="2133">
                <a:solidFill>
                  <a:srgbClr val="BEC8C8"/>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24" name="Picture 23">
            <a:extLst>
              <a:ext uri="{FF2B5EF4-FFF2-40B4-BE49-F238E27FC236}">
                <a16:creationId xmlns:a16="http://schemas.microsoft.com/office/drawing/2014/main" id="{B4A3F1A1-BE3A-4FD7-ABC6-ED6B341D72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17" name="Rectangle 55">
            <a:extLst>
              <a:ext uri="{FF2B5EF4-FFF2-40B4-BE49-F238E27FC236}">
                <a16:creationId xmlns:a16="http://schemas.microsoft.com/office/drawing/2014/main" id="{503B4AC4-97DC-43EA-BEC6-EA54B45790F5}"/>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accent4"/>
                </a:solidFill>
                <a:latin typeface="+mn-lt"/>
              </a:rPr>
              <a:pPr algn="l"/>
              <a:t>‹#›</a:t>
            </a:fld>
            <a:r>
              <a:rPr lang="en-US" sz="800" b="1">
                <a:solidFill>
                  <a:schemeClr val="accent4"/>
                </a:solidFill>
                <a:latin typeface="+mn-lt"/>
              </a:rPr>
              <a:t>  </a:t>
            </a:r>
            <a:r>
              <a:rPr lang="en-US" sz="800" b="0">
                <a:solidFill>
                  <a:schemeClr val="accent4"/>
                </a:solidFill>
                <a:latin typeface="Calibri Light" panose="020F0302020204030204" pitchFamily="34" charset="0"/>
                <a:cs typeface="Calibri Light" panose="020F0302020204030204" pitchFamily="34" charset="0"/>
              </a:rPr>
              <a:t>|  </a:t>
            </a:r>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grpSp>
        <p:nvGrpSpPr>
          <p:cNvPr id="14" name="Group 13">
            <a:extLst>
              <a:ext uri="{FF2B5EF4-FFF2-40B4-BE49-F238E27FC236}">
                <a16:creationId xmlns:a16="http://schemas.microsoft.com/office/drawing/2014/main" id="{81051EAF-36C6-4AAB-9ADC-1B46C805D48D}"/>
              </a:ext>
            </a:extLst>
          </p:cNvPr>
          <p:cNvGrpSpPr/>
          <p:nvPr userDrawn="1"/>
        </p:nvGrpSpPr>
        <p:grpSpPr>
          <a:xfrm>
            <a:off x="-10597" y="6797040"/>
            <a:ext cx="12202596" cy="60960"/>
            <a:chOff x="0" y="0"/>
            <a:chExt cx="5952729" cy="45719"/>
          </a:xfrm>
        </p:grpSpPr>
        <p:sp>
          <p:nvSpPr>
            <p:cNvPr id="18" name="Rectangle 17">
              <a:extLst>
                <a:ext uri="{FF2B5EF4-FFF2-40B4-BE49-F238E27FC236}">
                  <a16:creationId xmlns:a16="http://schemas.microsoft.com/office/drawing/2014/main" id="{67054411-CCAA-4C1F-97B4-26469ED993B8}"/>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9" name="Rectangle 18">
              <a:extLst>
                <a:ext uri="{FF2B5EF4-FFF2-40B4-BE49-F238E27FC236}">
                  <a16:creationId xmlns:a16="http://schemas.microsoft.com/office/drawing/2014/main" id="{A8931543-4894-4FD4-A896-51B12B36357F}"/>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0" name="Rectangle 19">
              <a:extLst>
                <a:ext uri="{FF2B5EF4-FFF2-40B4-BE49-F238E27FC236}">
                  <a16:creationId xmlns:a16="http://schemas.microsoft.com/office/drawing/2014/main" id="{940A4B9A-783A-453A-8B51-DDF4FF20AC1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401420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ighlight - Black Back">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bg1"/>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4719484"/>
          </a:xfrm>
          <a:prstGeom prst="rect">
            <a:avLst/>
          </a:prstGeom>
        </p:spPr>
        <p:txBody>
          <a:bodyPr/>
          <a:lstStyle>
            <a:lvl1pPr marL="380990" indent="-380990">
              <a:lnSpc>
                <a:spcPts val="3467"/>
              </a:lnSpc>
              <a:spcBef>
                <a:spcPts val="400"/>
              </a:spcBef>
              <a:spcAft>
                <a:spcPts val="133"/>
              </a:spcAft>
              <a:buClr>
                <a:schemeClr val="accent1"/>
              </a:buClr>
              <a:buSzPct val="75000"/>
              <a:buFont typeface="Wingdings" panose="05000000000000000000" pitchFamily="2" charset="2"/>
              <a:buChar char=""/>
              <a:defRPr sz="3200">
                <a:solidFill>
                  <a:schemeClr val="bg1"/>
                </a:solidFill>
              </a:defRPr>
            </a:lvl1pPr>
            <a:lvl2pPr marL="764098" indent="-383108">
              <a:spcBef>
                <a:spcPts val="133"/>
              </a:spcBef>
              <a:spcAft>
                <a:spcPts val="133"/>
              </a:spcAft>
              <a:buClr>
                <a:srgbClr val="BEC8C8"/>
              </a:buClr>
              <a:buSzPct val="65000"/>
              <a:buFont typeface="Wingdings" panose="05000000000000000000" pitchFamily="2" charset="2"/>
              <a:buChar char=""/>
              <a:defRPr sz="2533">
                <a:solidFill>
                  <a:srgbClr val="BEC8C8"/>
                </a:solidFill>
              </a:defRPr>
            </a:lvl2pPr>
            <a:lvl3pPr marL="1071007" indent="-306910">
              <a:spcBef>
                <a:spcPts val="400"/>
              </a:spcBef>
              <a:spcAft>
                <a:spcPts val="133"/>
              </a:spcAft>
              <a:buClr>
                <a:srgbClr val="BEC8C8"/>
              </a:buClr>
              <a:buSzPct val="65000"/>
              <a:buFont typeface="Wingdings" panose="05000000000000000000" pitchFamily="2" charset="2"/>
              <a:buChar char=""/>
              <a:defRPr sz="2133">
                <a:solidFill>
                  <a:srgbClr val="BEC8C8"/>
                </a:solidFill>
              </a:defRPr>
            </a:lvl3pPr>
            <a:lvl4pPr marL="1600160" indent="-302676">
              <a:spcBef>
                <a:spcPts val="400"/>
              </a:spcBef>
              <a:spcAft>
                <a:spcPts val="133"/>
              </a:spcAft>
              <a:buClr>
                <a:srgbClr val="BEC8C8"/>
              </a:buClr>
              <a:buSzPct val="65000"/>
              <a:buFont typeface="Wingdings" panose="05000000000000000000" pitchFamily="2" charset="2"/>
              <a:buChar char=""/>
              <a:defRPr sz="2133">
                <a:solidFill>
                  <a:srgbClr val="BEC8C8"/>
                </a:solidFill>
              </a:defRPr>
            </a:lvl4pPr>
            <a:lvl5pPr marL="1979035" indent="-300559">
              <a:spcBef>
                <a:spcPts val="400"/>
              </a:spcBef>
              <a:spcAft>
                <a:spcPts val="133"/>
              </a:spcAft>
              <a:buClr>
                <a:srgbClr val="BEC8C8"/>
              </a:buClr>
              <a:buSzPct val="65000"/>
              <a:buFont typeface="Wingdings" panose="05000000000000000000" pitchFamily="2" charset="2"/>
              <a:buChar char=""/>
              <a:defRPr sz="2133">
                <a:solidFill>
                  <a:srgbClr val="BEC8C8"/>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24" name="Picture 23">
            <a:extLst>
              <a:ext uri="{FF2B5EF4-FFF2-40B4-BE49-F238E27FC236}">
                <a16:creationId xmlns:a16="http://schemas.microsoft.com/office/drawing/2014/main" id="{B4A3F1A1-BE3A-4FD7-ABC6-ED6B341D72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12" name="Rectangle 55">
            <a:extLst>
              <a:ext uri="{FF2B5EF4-FFF2-40B4-BE49-F238E27FC236}">
                <a16:creationId xmlns:a16="http://schemas.microsoft.com/office/drawing/2014/main" id="{503B4AC4-97DC-43EA-BEC6-EA54B45790F5}"/>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accent4"/>
                </a:solidFill>
                <a:latin typeface="+mn-lt"/>
              </a:rPr>
              <a:pPr algn="l"/>
              <a:t>‹#›</a:t>
            </a:fld>
            <a:r>
              <a:rPr lang="en-US" sz="800" b="1">
                <a:solidFill>
                  <a:schemeClr val="accent4"/>
                </a:solidFill>
                <a:latin typeface="+mn-lt"/>
              </a:rPr>
              <a:t>  </a:t>
            </a:r>
            <a:r>
              <a:rPr lang="en-US" sz="800" b="0">
                <a:solidFill>
                  <a:schemeClr val="accent4"/>
                </a:solidFill>
                <a:latin typeface="Calibri Light" panose="020F0302020204030204" pitchFamily="34" charset="0"/>
                <a:cs typeface="Calibri Light" panose="020F0302020204030204" pitchFamily="34" charset="0"/>
              </a:rPr>
              <a:t>|  </a:t>
            </a:r>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grpSp>
        <p:nvGrpSpPr>
          <p:cNvPr id="14" name="Group 13">
            <a:extLst>
              <a:ext uri="{FF2B5EF4-FFF2-40B4-BE49-F238E27FC236}">
                <a16:creationId xmlns:a16="http://schemas.microsoft.com/office/drawing/2014/main" id="{5A4E8F7E-5116-448D-924D-F3E53DE0D431}"/>
              </a:ext>
            </a:extLst>
          </p:cNvPr>
          <p:cNvGrpSpPr/>
          <p:nvPr userDrawn="1"/>
        </p:nvGrpSpPr>
        <p:grpSpPr>
          <a:xfrm>
            <a:off x="-10597" y="6797040"/>
            <a:ext cx="12202596" cy="60960"/>
            <a:chOff x="0" y="0"/>
            <a:chExt cx="5952729" cy="45719"/>
          </a:xfrm>
        </p:grpSpPr>
        <p:sp>
          <p:nvSpPr>
            <p:cNvPr id="18" name="Rectangle 17">
              <a:extLst>
                <a:ext uri="{FF2B5EF4-FFF2-40B4-BE49-F238E27FC236}">
                  <a16:creationId xmlns:a16="http://schemas.microsoft.com/office/drawing/2014/main" id="{A30D7948-4FED-4D44-820A-BDB0BFC31717}"/>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9" name="Rectangle 18">
              <a:extLst>
                <a:ext uri="{FF2B5EF4-FFF2-40B4-BE49-F238E27FC236}">
                  <a16:creationId xmlns:a16="http://schemas.microsoft.com/office/drawing/2014/main" id="{2F40615C-2E70-4F86-A607-34D043A5EB9A}"/>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0" name="Rectangle 19">
              <a:extLst>
                <a:ext uri="{FF2B5EF4-FFF2-40B4-BE49-F238E27FC236}">
                  <a16:creationId xmlns:a16="http://schemas.microsoft.com/office/drawing/2014/main" id="{F468552E-63E2-44A8-A0D7-6E4037F7466B}"/>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372173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Light Blue Back">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gradFill flip="none" rotWithShape="1">
            <a:gsLst>
              <a:gs pos="0">
                <a:srgbClr val="498BCA">
                  <a:shade val="30000"/>
                  <a:satMod val="115000"/>
                </a:srgbClr>
              </a:gs>
              <a:gs pos="50000">
                <a:srgbClr val="498BCA">
                  <a:shade val="67500"/>
                  <a:satMod val="115000"/>
                </a:srgbClr>
              </a:gs>
              <a:gs pos="100000">
                <a:srgbClr val="498BCA">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userDrawn="1">
            <p:ph type="body" idx="1"/>
          </p:nvPr>
        </p:nvSpPr>
        <p:spPr>
          <a:xfrm>
            <a:off x="914400" y="4038600"/>
            <a:ext cx="10363200" cy="812800"/>
          </a:xfrm>
          <a:prstGeom prst="rect">
            <a:avLst/>
          </a:prstGeom>
        </p:spPr>
        <p:txBody>
          <a:bodyPr lIns="182880" rIns="182880" anchor="t">
            <a:normAutofit/>
          </a:bodyPr>
          <a:lstStyle>
            <a:lvl1pPr marL="0" indent="0" algn="l" eaLnBrk="1" latinLnBrk="0" hangingPunct="1">
              <a:lnSpc>
                <a:spcPts val="2667"/>
              </a:lnSpc>
              <a:buNone/>
              <a:defRPr kumimoji="0" sz="2667">
                <a:solidFill>
                  <a:schemeClr val="bg1"/>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userDrawn="1">
            <p:ph type="title" hasCustomPrompt="1"/>
          </p:nvPr>
        </p:nvSpPr>
        <p:spPr>
          <a:xfrm>
            <a:off x="920001" y="2413000"/>
            <a:ext cx="10352001" cy="1625600"/>
          </a:xfrm>
          <a:prstGeom prst="rect">
            <a:avLst/>
          </a:prstGeom>
          <a:noFill/>
        </p:spPr>
        <p:txBody>
          <a:bodyPr lIns="182880" rIns="182880" anchor="ctr">
            <a:normAutofit/>
          </a:bodyPr>
          <a:lstStyle>
            <a:lvl1pPr algn="l" eaLnBrk="1" latinLnBrk="0" hangingPunct="1">
              <a:lnSpc>
                <a:spcPts val="5600"/>
              </a:lnSpc>
              <a:buNone/>
              <a:defRPr kumimoji="0" sz="6267" b="0" cap="all" spc="-133" baseline="0">
                <a:solidFill>
                  <a:schemeClr val="bg1"/>
                </a:solidFill>
              </a:defRPr>
            </a:lvl1pPr>
            <a:extLst/>
          </a:lstStyle>
          <a:p>
            <a:r>
              <a:rPr kumimoji="0" lang="en-US"/>
              <a:t>Click to edit master title style</a:t>
            </a:r>
          </a:p>
        </p:txBody>
      </p:sp>
      <p:pic>
        <p:nvPicPr>
          <p:cNvPr id="16" name="Picture 15">
            <a:extLst>
              <a:ext uri="{FF2B5EF4-FFF2-40B4-BE49-F238E27FC236}">
                <a16:creationId xmlns:a16="http://schemas.microsoft.com/office/drawing/2014/main" id="{983B179F-B4F6-4889-912E-721F3166098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22" name="Rectangle 55">
            <a:extLst>
              <a:ext uri="{FF2B5EF4-FFF2-40B4-BE49-F238E27FC236}">
                <a16:creationId xmlns:a16="http://schemas.microsoft.com/office/drawing/2014/main" id="{503B4AC4-97DC-43EA-BEC6-EA54B45790F5}"/>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accent4"/>
                </a:solidFill>
                <a:latin typeface="+mn-lt"/>
              </a:rPr>
              <a:pPr algn="l"/>
              <a:t>‹#›</a:t>
            </a:fld>
            <a:r>
              <a:rPr lang="en-US" sz="800" b="1">
                <a:solidFill>
                  <a:schemeClr val="accent4"/>
                </a:solidFill>
                <a:latin typeface="+mn-lt"/>
              </a:rPr>
              <a:t>  </a:t>
            </a:r>
            <a:r>
              <a:rPr lang="en-US" sz="800" b="0">
                <a:solidFill>
                  <a:schemeClr val="accent4"/>
                </a:solidFill>
                <a:latin typeface="Calibri Light" panose="020F0302020204030204" pitchFamily="34" charset="0"/>
                <a:cs typeface="Calibri Light" panose="020F0302020204030204" pitchFamily="34" charset="0"/>
              </a:rPr>
              <a:t>|  </a:t>
            </a:r>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grpSp>
        <p:nvGrpSpPr>
          <p:cNvPr id="13" name="Group 12">
            <a:extLst>
              <a:ext uri="{FF2B5EF4-FFF2-40B4-BE49-F238E27FC236}">
                <a16:creationId xmlns:a16="http://schemas.microsoft.com/office/drawing/2014/main" id="{CD4F1402-8AAE-4B94-AC9C-55816015DDBF}"/>
              </a:ext>
            </a:extLst>
          </p:cNvPr>
          <p:cNvGrpSpPr/>
          <p:nvPr userDrawn="1"/>
        </p:nvGrpSpPr>
        <p:grpSpPr>
          <a:xfrm>
            <a:off x="-10597" y="6797040"/>
            <a:ext cx="12202596" cy="60960"/>
            <a:chOff x="0" y="0"/>
            <a:chExt cx="5952729" cy="45719"/>
          </a:xfrm>
        </p:grpSpPr>
        <p:sp>
          <p:nvSpPr>
            <p:cNvPr id="14" name="Rectangle 13">
              <a:extLst>
                <a:ext uri="{FF2B5EF4-FFF2-40B4-BE49-F238E27FC236}">
                  <a16:creationId xmlns:a16="http://schemas.microsoft.com/office/drawing/2014/main" id="{3642288B-A8E4-4887-A9AE-C0FB522D4242}"/>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5" name="Rectangle 14">
              <a:extLst>
                <a:ext uri="{FF2B5EF4-FFF2-40B4-BE49-F238E27FC236}">
                  <a16:creationId xmlns:a16="http://schemas.microsoft.com/office/drawing/2014/main" id="{F8690D8E-9FF3-48A1-9DEF-2E773ECA4D46}"/>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1" name="Rectangle 20">
              <a:extLst>
                <a:ext uri="{FF2B5EF4-FFF2-40B4-BE49-F238E27FC236}">
                  <a16:creationId xmlns:a16="http://schemas.microsoft.com/office/drawing/2014/main" id="{25A50AD8-7438-4EC3-A105-5F69628038BF}"/>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1961168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Divider - Dark Blue Back">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userDrawn="1">
            <p:ph type="body" idx="1"/>
          </p:nvPr>
        </p:nvSpPr>
        <p:spPr>
          <a:xfrm>
            <a:off x="914400" y="4038600"/>
            <a:ext cx="10363200" cy="812800"/>
          </a:xfrm>
          <a:prstGeom prst="rect">
            <a:avLst/>
          </a:prstGeom>
        </p:spPr>
        <p:txBody>
          <a:bodyPr lIns="182880" rIns="182880" anchor="t">
            <a:normAutofit/>
          </a:bodyPr>
          <a:lstStyle>
            <a:lvl1pPr marL="0" indent="0" algn="l" eaLnBrk="1" latinLnBrk="0" hangingPunct="1">
              <a:lnSpc>
                <a:spcPts val="2667"/>
              </a:lnSpc>
              <a:buNone/>
              <a:defRPr kumimoji="0" sz="2667">
                <a:solidFill>
                  <a:schemeClr val="bg1"/>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userDrawn="1">
            <p:ph type="title" hasCustomPrompt="1"/>
          </p:nvPr>
        </p:nvSpPr>
        <p:spPr>
          <a:xfrm>
            <a:off x="920001" y="2413000"/>
            <a:ext cx="10352001" cy="1625600"/>
          </a:xfrm>
          <a:prstGeom prst="rect">
            <a:avLst/>
          </a:prstGeom>
          <a:noFill/>
        </p:spPr>
        <p:txBody>
          <a:bodyPr lIns="182880" rIns="182880" anchor="ctr">
            <a:normAutofit/>
          </a:bodyPr>
          <a:lstStyle>
            <a:lvl1pPr algn="l" eaLnBrk="1" latinLnBrk="0" hangingPunct="1">
              <a:lnSpc>
                <a:spcPts val="5600"/>
              </a:lnSpc>
              <a:buNone/>
              <a:defRPr kumimoji="0" sz="6267" b="0" cap="all" spc="-133" baseline="0">
                <a:solidFill>
                  <a:schemeClr val="bg1"/>
                </a:solidFill>
              </a:defRPr>
            </a:lvl1pPr>
            <a:extLst/>
          </a:lstStyle>
          <a:p>
            <a:r>
              <a:rPr kumimoji="0" lang="en-US"/>
              <a:t>Click to edit master title style</a:t>
            </a:r>
          </a:p>
        </p:txBody>
      </p:sp>
      <p:sp>
        <p:nvSpPr>
          <p:cNvPr id="9" name="Rectangle 55">
            <a:extLst>
              <a:ext uri="{FF2B5EF4-FFF2-40B4-BE49-F238E27FC236}">
                <a16:creationId xmlns:a16="http://schemas.microsoft.com/office/drawing/2014/main" id="{509C18D3-0595-4C3D-9C09-AEF94C066A6E}"/>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accent4"/>
                </a:solidFill>
                <a:latin typeface="+mn-lt"/>
              </a:rPr>
              <a:pPr algn="l"/>
              <a:t>‹#›</a:t>
            </a:fld>
            <a:r>
              <a:rPr lang="en-US" sz="800" b="1">
                <a:solidFill>
                  <a:schemeClr val="accent4"/>
                </a:solidFill>
                <a:latin typeface="+mn-lt"/>
              </a:rPr>
              <a:t>  </a:t>
            </a:r>
            <a:r>
              <a:rPr lang="en-US" sz="800" b="0">
                <a:solidFill>
                  <a:schemeClr val="accent4"/>
                </a:solidFill>
                <a:latin typeface="Calibri Light" panose="020F0302020204030204" pitchFamily="34" charset="0"/>
                <a:cs typeface="Calibri Light" panose="020F0302020204030204" pitchFamily="34" charset="0"/>
              </a:rPr>
              <a:t>|  </a:t>
            </a:r>
            <a:r>
              <a:rPr kumimoji="0" lang="en-US" sz="933" cap="none" spc="267" baseline="0">
                <a:solidFill>
                  <a:schemeClr val="accent4"/>
                </a:solidFill>
                <a:latin typeface="Calibri" panose="020F0502020204030204" pitchFamily="34" charset="0"/>
              </a:rPr>
              <a:t>technicacorp.com</a:t>
            </a:r>
            <a:endParaRPr lang="en-US" sz="933" cap="none" spc="267" baseline="0">
              <a:solidFill>
                <a:schemeClr val="accent4"/>
              </a:solidFill>
              <a:latin typeface="Calibri" panose="020F0502020204030204" pitchFamily="34" charset="0"/>
            </a:endParaRPr>
          </a:p>
        </p:txBody>
      </p:sp>
      <p:pic>
        <p:nvPicPr>
          <p:cNvPr id="16" name="Picture 15">
            <a:extLst>
              <a:ext uri="{FF2B5EF4-FFF2-40B4-BE49-F238E27FC236}">
                <a16:creationId xmlns:a16="http://schemas.microsoft.com/office/drawing/2014/main" id="{DA75AA95-5385-458B-AE3A-F978738F955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grpSp>
        <p:nvGrpSpPr>
          <p:cNvPr id="12" name="Group 11">
            <a:extLst>
              <a:ext uri="{FF2B5EF4-FFF2-40B4-BE49-F238E27FC236}">
                <a16:creationId xmlns:a16="http://schemas.microsoft.com/office/drawing/2014/main" id="{0A50058F-46E4-4A10-A05C-15BE970389DB}"/>
              </a:ext>
            </a:extLst>
          </p:cNvPr>
          <p:cNvGrpSpPr/>
          <p:nvPr userDrawn="1"/>
        </p:nvGrpSpPr>
        <p:grpSpPr>
          <a:xfrm>
            <a:off x="-10597" y="6797040"/>
            <a:ext cx="12202596" cy="60960"/>
            <a:chOff x="0" y="0"/>
            <a:chExt cx="5952729" cy="45719"/>
          </a:xfrm>
        </p:grpSpPr>
        <p:sp>
          <p:nvSpPr>
            <p:cNvPr id="13" name="Rectangle 12">
              <a:extLst>
                <a:ext uri="{FF2B5EF4-FFF2-40B4-BE49-F238E27FC236}">
                  <a16:creationId xmlns:a16="http://schemas.microsoft.com/office/drawing/2014/main" id="{194ABF0E-0F53-4473-8B7B-716C4743D8D2}"/>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4" name="Rectangle 13">
              <a:extLst>
                <a:ext uri="{FF2B5EF4-FFF2-40B4-BE49-F238E27FC236}">
                  <a16:creationId xmlns:a16="http://schemas.microsoft.com/office/drawing/2014/main" id="{3C303B0C-153B-449D-8A0C-8AE6E6CBA0B3}"/>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5" name="Rectangle 14">
              <a:extLst>
                <a:ext uri="{FF2B5EF4-FFF2-40B4-BE49-F238E27FC236}">
                  <a16:creationId xmlns:a16="http://schemas.microsoft.com/office/drawing/2014/main" id="{1E2E922D-0501-4D98-9262-E503CED0FE12}"/>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337939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7AF9D3-0E7C-4ECB-AD55-0BE0A8EAF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06400" y="406400"/>
            <a:ext cx="10837336"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3632200"/>
            <a:ext cx="7416800" cy="2235200"/>
          </a:xfrm>
          <a:prstGeom prst="rect">
            <a:avLst/>
          </a:prstGeom>
        </p:spPr>
        <p:txBody>
          <a:bodyPr/>
          <a:lstStyle>
            <a:lvl1pPr marL="380990" indent="-380990">
              <a:lnSpc>
                <a:spcPts val="3333"/>
              </a:lnSpc>
              <a:spcBef>
                <a:spcPts val="267"/>
              </a:spcBef>
              <a:spcAft>
                <a:spcPts val="267"/>
              </a:spcAft>
              <a:buClr>
                <a:schemeClr val="accent1"/>
              </a:buClr>
              <a:buSzPct val="75000"/>
              <a:buFont typeface="Wingdings" panose="05000000000000000000" pitchFamily="2" charset="2"/>
              <a:buChar char=""/>
              <a:defRPr sz="3200"/>
            </a:lvl1pPr>
            <a:lvl2pPr marL="764098" indent="-383108">
              <a:spcBef>
                <a:spcPts val="133"/>
              </a:spcBef>
              <a:spcAft>
                <a:spcPts val="133"/>
              </a:spcAft>
              <a:buClr>
                <a:srgbClr val="77787B"/>
              </a:buClr>
              <a:buSzPct val="65000"/>
              <a:buFont typeface="Wingdings" panose="05000000000000000000" pitchFamily="2" charset="2"/>
              <a:buChar char="n"/>
              <a:defRPr sz="2533">
                <a:solidFill>
                  <a:srgbClr val="77787B"/>
                </a:solidFill>
              </a:defRPr>
            </a:lvl2pPr>
            <a:lvl3pPr marL="1071007" indent="-306910">
              <a:spcBef>
                <a:spcPts val="400"/>
              </a:spcBef>
              <a:spcAft>
                <a:spcPts val="133"/>
              </a:spcAft>
              <a:buClr>
                <a:srgbClr val="77787B"/>
              </a:buClr>
              <a:buSzPct val="50000"/>
              <a:buFont typeface="Wingdings" panose="05000000000000000000" pitchFamily="2" charset="2"/>
              <a:buChar char="n"/>
              <a:defRPr sz="2133">
                <a:solidFill>
                  <a:srgbClr val="77787B"/>
                </a:solidFill>
              </a:defRPr>
            </a:lvl3pPr>
            <a:lvl4pPr marL="1600160" indent="-302676">
              <a:spcBef>
                <a:spcPts val="400"/>
              </a:spcBef>
              <a:spcAft>
                <a:spcPts val="133"/>
              </a:spcAft>
              <a:buClr>
                <a:srgbClr val="77787B"/>
              </a:buClr>
              <a:buSzPct val="50000"/>
              <a:buFont typeface="Wingdings" panose="05000000000000000000" pitchFamily="2" charset="2"/>
              <a:buChar char="n"/>
              <a:defRPr sz="2133">
                <a:solidFill>
                  <a:srgbClr val="77787B"/>
                </a:solidFill>
              </a:defRPr>
            </a:lvl4pPr>
            <a:lvl5pPr marL="1979035" indent="-300559">
              <a:spcBef>
                <a:spcPts val="400"/>
              </a:spcBef>
              <a:spcAft>
                <a:spcPts val="133"/>
              </a:spcAft>
              <a:buClr>
                <a:srgbClr val="77787B"/>
              </a:buClr>
              <a:buSzPct val="50000"/>
              <a:buFont typeface="Wingdings" panose="05000000000000000000" pitchFamily="2" charset="2"/>
              <a:buChar char="n"/>
              <a:defRPr sz="2133">
                <a:solidFill>
                  <a:srgbClr val="77787B"/>
                </a:solidFill>
              </a:defRPr>
            </a:lvl5pPr>
            <a:extLst/>
          </a:lstStyle>
          <a:p>
            <a:pPr lvl="0" eaLnBrk="1" latinLnBrk="1" hangingPunct="1"/>
            <a:r>
              <a:rPr lang="en-US"/>
              <a:t>Click to edit Master text styles</a:t>
            </a:r>
          </a:p>
        </p:txBody>
      </p:sp>
      <p:pic>
        <p:nvPicPr>
          <p:cNvPr id="13" name="Picture 12">
            <a:extLst>
              <a:ext uri="{FF2B5EF4-FFF2-40B4-BE49-F238E27FC236}">
                <a16:creationId xmlns:a16="http://schemas.microsoft.com/office/drawing/2014/main" id="{2BB38D2A-4FAC-4E7E-9D52-339577645D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165" t="15349" r="6946" b="52856"/>
          <a:stretch/>
        </p:blipFill>
        <p:spPr>
          <a:xfrm>
            <a:off x="508000" y="1052589"/>
            <a:ext cx="10837336" cy="2180528"/>
          </a:xfrm>
          <a:prstGeom prst="rect">
            <a:avLst/>
          </a:prstGeom>
          <a:ln>
            <a:solidFill>
              <a:srgbClr val="000000"/>
            </a:solidFill>
          </a:ln>
        </p:spPr>
      </p:pic>
      <p:sp>
        <p:nvSpPr>
          <p:cNvPr id="15" name="Rectangle 14"/>
          <p:cNvSpPr/>
          <p:nvPr userDrawn="1"/>
        </p:nvSpPr>
        <p:spPr>
          <a:xfrm>
            <a:off x="8868106" y="3686860"/>
            <a:ext cx="2815895" cy="1756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43840" bIns="243840" rtlCol="0" anchor="t"/>
          <a:lstStyle/>
          <a:p>
            <a:pPr>
              <a:lnSpc>
                <a:spcPts val="1467"/>
              </a:lnSpc>
              <a:spcAft>
                <a:spcPts val="400"/>
              </a:spcAft>
            </a:pPr>
            <a:r>
              <a:rPr lang="en-US" sz="1200" i="1">
                <a:solidFill>
                  <a:schemeClr val="tx1"/>
                </a:solidFill>
                <a:latin typeface="Calibri" panose="020F0502020204030204" pitchFamily="34" charset="0"/>
              </a:rPr>
              <a:t>For more information:</a:t>
            </a:r>
          </a:p>
          <a:p>
            <a:pPr>
              <a:lnSpc>
                <a:spcPts val="1467"/>
              </a:lnSpc>
              <a:spcBef>
                <a:spcPts val="267"/>
              </a:spcBef>
              <a:spcAft>
                <a:spcPts val="133"/>
              </a:spcAft>
            </a:pPr>
            <a:r>
              <a:rPr lang="en-US" sz="1600" b="1">
                <a:solidFill>
                  <a:schemeClr val="tx2"/>
                </a:solidFill>
                <a:latin typeface="Calibri" panose="020F0502020204030204" pitchFamily="34" charset="0"/>
              </a:rPr>
              <a:t>Technica Corporation</a:t>
            </a:r>
          </a:p>
          <a:p>
            <a:pPr>
              <a:lnSpc>
                <a:spcPts val="1467"/>
              </a:lnSpc>
              <a:spcAft>
                <a:spcPts val="133"/>
              </a:spcAft>
            </a:pPr>
            <a:r>
              <a:rPr lang="en-US" sz="1333">
                <a:solidFill>
                  <a:schemeClr val="tx1"/>
                </a:solidFill>
                <a:latin typeface="Calibri" panose="020F0502020204030204" pitchFamily="34" charset="0"/>
              </a:rPr>
              <a:t>22970 Indian Creek Dr., Suite 500</a:t>
            </a:r>
            <a:br>
              <a:rPr lang="en-US" sz="1333">
                <a:solidFill>
                  <a:schemeClr val="tx1"/>
                </a:solidFill>
                <a:latin typeface="Calibri" panose="020F0502020204030204" pitchFamily="34" charset="0"/>
              </a:rPr>
            </a:br>
            <a:r>
              <a:rPr lang="en-US" sz="1333">
                <a:solidFill>
                  <a:schemeClr val="tx1"/>
                </a:solidFill>
                <a:latin typeface="Calibri" panose="020F0502020204030204" pitchFamily="34" charset="0"/>
              </a:rPr>
              <a:t>Dulles, VA 20166</a:t>
            </a:r>
          </a:p>
          <a:p>
            <a:pPr>
              <a:lnSpc>
                <a:spcPts val="1467"/>
              </a:lnSpc>
              <a:spcAft>
                <a:spcPts val="133"/>
              </a:spcAft>
            </a:pPr>
            <a:r>
              <a:rPr lang="en-US" sz="1333">
                <a:solidFill>
                  <a:schemeClr val="tx1"/>
                </a:solidFill>
                <a:latin typeface="Calibri" panose="020F0502020204030204" pitchFamily="34" charset="0"/>
              </a:rPr>
              <a:t>703.662.2000</a:t>
            </a:r>
          </a:p>
          <a:p>
            <a:pPr>
              <a:lnSpc>
                <a:spcPts val="1467"/>
              </a:lnSpc>
              <a:spcAft>
                <a:spcPts val="133"/>
              </a:spcAft>
            </a:pPr>
            <a:endParaRPr lang="en-US" sz="1200">
              <a:solidFill>
                <a:schemeClr val="tx1"/>
              </a:solidFill>
              <a:latin typeface="Calibri" panose="020F0502020204030204" pitchFamily="34" charset="0"/>
            </a:endParaRPr>
          </a:p>
          <a:p>
            <a:pPr>
              <a:spcAft>
                <a:spcPts val="267"/>
              </a:spcAft>
            </a:pPr>
            <a:r>
              <a:rPr lang="en-US" sz="1467" b="1">
                <a:solidFill>
                  <a:schemeClr val="tx2"/>
                </a:solidFill>
                <a:latin typeface="Calibri" panose="020F0502020204030204" pitchFamily="34" charset="0"/>
              </a:rPr>
              <a:t>technicacorp.com</a:t>
            </a:r>
          </a:p>
        </p:txBody>
      </p:sp>
      <p:cxnSp>
        <p:nvCxnSpPr>
          <p:cNvPr id="5" name="Straight Connector 4"/>
          <p:cNvCxnSpPr>
            <a:cxnSpLocks/>
          </p:cNvCxnSpPr>
          <p:nvPr userDrawn="1"/>
        </p:nvCxnSpPr>
        <p:spPr>
          <a:xfrm>
            <a:off x="8534395" y="3835400"/>
            <a:ext cx="0" cy="2032000"/>
          </a:xfrm>
          <a:prstGeom prst="line">
            <a:avLst/>
          </a:prstGeom>
          <a:ln>
            <a:solidFill>
              <a:srgbClr val="BEC8C8"/>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C69B4C3-3F4D-45EF-95AA-B5E1014328E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pic>
        <p:nvPicPr>
          <p:cNvPr id="29" name="Picture 28">
            <a:extLst>
              <a:ext uri="{FF2B5EF4-FFF2-40B4-BE49-F238E27FC236}">
                <a16:creationId xmlns:a16="http://schemas.microsoft.com/office/drawing/2014/main" id="{00FDBBE1-8872-4DCA-9F43-1F46A7C12656}"/>
              </a:ext>
            </a:extLst>
          </p:cNvPr>
          <p:cNvPicPr>
            <a:picLocks noChangeAspect="1"/>
          </p:cNvPicPr>
          <p:nvPr userDrawn="1"/>
        </p:nvPicPr>
        <p:blipFill>
          <a:blip r:embed="rId5"/>
          <a:stretch>
            <a:fillRect/>
          </a:stretch>
        </p:blipFill>
        <p:spPr>
          <a:xfrm>
            <a:off x="9765797" y="6375400"/>
            <a:ext cx="2121399" cy="274187"/>
          </a:xfrm>
          <a:prstGeom prst="rect">
            <a:avLst/>
          </a:prstGeom>
          <a:ln>
            <a:noFill/>
          </a:ln>
        </p:spPr>
      </p:pic>
      <p:sp>
        <p:nvSpPr>
          <p:cNvPr id="30" name="Rectangle 55">
            <a:extLst>
              <a:ext uri="{FF2B5EF4-FFF2-40B4-BE49-F238E27FC236}">
                <a16:creationId xmlns:a16="http://schemas.microsoft.com/office/drawing/2014/main" id="{503B4AC4-97DC-43EA-BEC6-EA54B45790F5}"/>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a:solidFill>
                  <a:srgbClr val="002776"/>
                </a:solidFill>
                <a:latin typeface="+mn-lt"/>
              </a:rPr>
              <a:t>  </a:t>
            </a:r>
            <a:r>
              <a:rPr lang="en-US" sz="800" b="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a:solidFill>
                  <a:schemeClr val="accent1"/>
                </a:solidFill>
                <a:latin typeface="Calibri" panose="020F0502020204030204" pitchFamily="34" charset="0"/>
              </a:rPr>
              <a:t>technicacorp.com</a:t>
            </a:r>
            <a:endParaRPr lang="en-US" sz="933" cap="none" spc="267" baseline="0">
              <a:solidFill>
                <a:schemeClr val="accent1"/>
              </a:solidFill>
              <a:latin typeface="Calibri" panose="020F0502020204030204" pitchFamily="34" charset="0"/>
            </a:endParaRPr>
          </a:p>
        </p:txBody>
      </p:sp>
      <p:grpSp>
        <p:nvGrpSpPr>
          <p:cNvPr id="21" name="Group 20">
            <a:extLst>
              <a:ext uri="{FF2B5EF4-FFF2-40B4-BE49-F238E27FC236}">
                <a16:creationId xmlns:a16="http://schemas.microsoft.com/office/drawing/2014/main" id="{84818161-153B-4C0F-AD75-860993686525}"/>
              </a:ext>
            </a:extLst>
          </p:cNvPr>
          <p:cNvGrpSpPr/>
          <p:nvPr userDrawn="1"/>
        </p:nvGrpSpPr>
        <p:grpSpPr>
          <a:xfrm>
            <a:off x="-10597" y="6797040"/>
            <a:ext cx="12202596" cy="60960"/>
            <a:chOff x="0" y="0"/>
            <a:chExt cx="5952729" cy="45719"/>
          </a:xfrm>
        </p:grpSpPr>
        <p:sp>
          <p:nvSpPr>
            <p:cNvPr id="22" name="Rectangle 21">
              <a:extLst>
                <a:ext uri="{FF2B5EF4-FFF2-40B4-BE49-F238E27FC236}">
                  <a16:creationId xmlns:a16="http://schemas.microsoft.com/office/drawing/2014/main" id="{8CC357CB-BDEE-4B07-BAC5-0412770F4820}"/>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3" name="Rectangle 22">
              <a:extLst>
                <a:ext uri="{FF2B5EF4-FFF2-40B4-BE49-F238E27FC236}">
                  <a16:creationId xmlns:a16="http://schemas.microsoft.com/office/drawing/2014/main" id="{621017A7-7F04-46EE-888C-F21CD4E927E4}"/>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4" name="Rectangle 23">
              <a:extLst>
                <a:ext uri="{FF2B5EF4-FFF2-40B4-BE49-F238E27FC236}">
                  <a16:creationId xmlns:a16="http://schemas.microsoft.com/office/drawing/2014/main" id="{1FCBC8E0-D229-4735-815F-6757F9D815A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380783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9/17/2021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B8544877-F3A8-CE46-A6B4-1CFDD9336978}" type="slidenum">
              <a:rPr lang="en-US" smtClean="0"/>
              <a:pPr/>
              <a:t>‹#›</a:t>
            </a:fld>
            <a:endParaRPr lang="en-US" dirty="0"/>
          </a:p>
        </p:txBody>
      </p:sp>
    </p:spTree>
    <p:extLst>
      <p:ext uri="{BB962C8B-B14F-4D97-AF65-F5344CB8AC3E}">
        <p14:creationId xmlns:p14="http://schemas.microsoft.com/office/powerpoint/2010/main" val="426552664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E989F4-5FDE-45AB-A5F5-882AA2AD23CF}"/>
              </a:ext>
            </a:extLst>
          </p:cNvPr>
          <p:cNvSpPr/>
          <p:nvPr userDrawn="1"/>
        </p:nvSpPr>
        <p:spPr>
          <a:xfrm rot="10800000">
            <a:off x="0" y="0"/>
            <a:ext cx="12192000" cy="2006600"/>
          </a:xfrm>
          <a:prstGeom prst="rect">
            <a:avLst/>
          </a:prstGeom>
          <a:gradFill flip="none" rotWithShape="1">
            <a:gsLst>
              <a:gs pos="13000">
                <a:schemeClr val="accent4">
                  <a:lumMod val="99000"/>
                  <a:lumOff val="1000"/>
                  <a:alpha val="36000"/>
                </a:schemeClr>
              </a:gs>
              <a:gs pos="87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 Placeholder 2"/>
          <p:cNvSpPr>
            <a:spLocks noGrp="1"/>
          </p:cNvSpPr>
          <p:nvPr userDrawn="1">
            <p:ph type="body" idx="1"/>
          </p:nvPr>
        </p:nvSpPr>
        <p:spPr>
          <a:xfrm>
            <a:off x="508001" y="4343400"/>
            <a:ext cx="9651999" cy="1117600"/>
          </a:xfrm>
          <a:prstGeom prst="rect">
            <a:avLst/>
          </a:prstGeom>
        </p:spPr>
        <p:txBody>
          <a:bodyPr anchor="t">
            <a:normAutofit/>
          </a:bodyPr>
          <a:lstStyle>
            <a:lvl1pPr marL="0" indent="0" eaLnBrk="1" latinLnBrk="0" hangingPunct="1">
              <a:lnSpc>
                <a:spcPts val="2533"/>
              </a:lnSpc>
              <a:buNone/>
              <a:defRPr kumimoji="0" sz="2400">
                <a:solidFill>
                  <a:schemeClr val="accent1"/>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userDrawn="1">
            <p:ph type="title" hasCustomPrompt="1"/>
          </p:nvPr>
        </p:nvSpPr>
        <p:spPr>
          <a:xfrm>
            <a:off x="507999" y="2108200"/>
            <a:ext cx="9652000" cy="2133600"/>
          </a:xfrm>
          <a:prstGeom prst="rect">
            <a:avLst/>
          </a:prstGeom>
          <a:noFill/>
        </p:spPr>
        <p:txBody>
          <a:bodyPr lIns="91440" rIns="91440" anchor="b" anchorCtr="0">
            <a:normAutofit/>
          </a:bodyPr>
          <a:lstStyle>
            <a:lvl1pPr algn="l" eaLnBrk="1" latinLnBrk="0" hangingPunct="1">
              <a:lnSpc>
                <a:spcPts val="5600"/>
              </a:lnSpc>
              <a:buNone/>
              <a:defRPr kumimoji="0" sz="6267" b="0" cap="all" spc="-133" baseline="0">
                <a:solidFill>
                  <a:schemeClr val="tx2"/>
                </a:solidFill>
              </a:defRPr>
            </a:lvl1pPr>
            <a:extLst/>
          </a:lstStyle>
          <a:p>
            <a:r>
              <a:rPr kumimoji="0" lang="en-US"/>
              <a:t>Click to edit master title style</a:t>
            </a:r>
          </a:p>
        </p:txBody>
      </p:sp>
      <p:pic>
        <p:nvPicPr>
          <p:cNvPr id="18" name="Picture 17">
            <a:extLst>
              <a:ext uri="{FF2B5EF4-FFF2-40B4-BE49-F238E27FC236}">
                <a16:creationId xmlns:a16="http://schemas.microsoft.com/office/drawing/2014/main" id="{C9E763EF-B7DE-4CBC-830D-C5C4519E6CC4}"/>
              </a:ext>
            </a:extLst>
          </p:cNvPr>
          <p:cNvPicPr>
            <a:picLocks noChangeAspect="1"/>
          </p:cNvPicPr>
          <p:nvPr userDrawn="1"/>
        </p:nvPicPr>
        <p:blipFill>
          <a:blip r:embed="rId2"/>
          <a:stretch>
            <a:fillRect/>
          </a:stretch>
        </p:blipFill>
        <p:spPr>
          <a:xfrm>
            <a:off x="9765797" y="6375400"/>
            <a:ext cx="2121399" cy="274187"/>
          </a:xfrm>
          <a:prstGeom prst="rect">
            <a:avLst/>
          </a:prstGeom>
          <a:ln>
            <a:noFill/>
          </a:ln>
        </p:spPr>
      </p:pic>
      <p:sp>
        <p:nvSpPr>
          <p:cNvPr id="19" name="Rectangle 55">
            <a:extLst>
              <a:ext uri="{FF2B5EF4-FFF2-40B4-BE49-F238E27FC236}">
                <a16:creationId xmlns:a16="http://schemas.microsoft.com/office/drawing/2014/main" id="{7F018019-FEFF-46A0-BCB9-ABD39FD0D99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r>
              <a:rPr kumimoji="0" lang="en-US" sz="933" cap="none" spc="267" baseline="0">
                <a:solidFill>
                  <a:srgbClr val="498BCA"/>
                </a:solidFill>
                <a:latin typeface="Calibri" panose="020F0502020204030204" pitchFamily="34" charset="0"/>
              </a:rPr>
              <a:t>technicacorp.com</a:t>
            </a:r>
            <a:endParaRPr lang="en-US" sz="933" cap="none" spc="267" baseline="0">
              <a:solidFill>
                <a:srgbClr val="498BCA"/>
              </a:solidFill>
              <a:latin typeface="Calibri" panose="020F0502020204030204" pitchFamily="34" charset="0"/>
            </a:endParaRPr>
          </a:p>
        </p:txBody>
      </p:sp>
      <p:sp>
        <p:nvSpPr>
          <p:cNvPr id="17" name="Rectangle 16">
            <a:extLst>
              <a:ext uri="{FF2B5EF4-FFF2-40B4-BE49-F238E27FC236}">
                <a16:creationId xmlns:a16="http://schemas.microsoft.com/office/drawing/2014/main" id="{D41C63C7-814D-4686-A0B2-ED2389F88AF1}"/>
              </a:ext>
            </a:extLst>
          </p:cNvPr>
          <p:cNvSpPr/>
          <p:nvPr userDrawn="1"/>
        </p:nvSpPr>
        <p:spPr>
          <a:xfrm>
            <a:off x="459475" y="315476"/>
            <a:ext cx="4978400" cy="400110"/>
          </a:xfrm>
          <a:prstGeom prst="rect">
            <a:avLst/>
          </a:prstGeom>
        </p:spPr>
        <p:txBody>
          <a:bodyPr wrap="square">
            <a:spAutoFit/>
          </a:bodyPr>
          <a:lstStyle/>
          <a:p>
            <a:r>
              <a:rPr lang="en-US" sz="2000" cap="all" spc="133">
                <a:solidFill>
                  <a:schemeClr val="accent1"/>
                </a:solidFill>
              </a:rPr>
              <a:t>We Listen. We Apply. We Solve.</a:t>
            </a:r>
          </a:p>
        </p:txBody>
      </p:sp>
      <p:sp>
        <p:nvSpPr>
          <p:cNvPr id="15" name="Rectangle 14">
            <a:extLst>
              <a:ext uri="{FF2B5EF4-FFF2-40B4-BE49-F238E27FC236}">
                <a16:creationId xmlns:a16="http://schemas.microsoft.com/office/drawing/2014/main" id="{D8DE04FD-522B-4E83-8D65-24481B5DB258}"/>
              </a:ext>
            </a:extLst>
          </p:cNvPr>
          <p:cNvSpPr/>
          <p:nvPr userDrawn="1"/>
        </p:nvSpPr>
        <p:spPr>
          <a:xfrm>
            <a:off x="-101600" y="1583812"/>
            <a:ext cx="4165600" cy="73152"/>
          </a:xfrm>
          <a:prstGeom prst="rect">
            <a:avLst/>
          </a:prstGeom>
          <a:noFill/>
          <a:ln>
            <a:solidFill>
              <a:srgbClr val="498BCA">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F81E521A-23E2-46B2-9F5B-BA25A485CAB3}"/>
              </a:ext>
            </a:extLst>
          </p:cNvPr>
          <p:cNvSpPr/>
          <p:nvPr userDrawn="1"/>
        </p:nvSpPr>
        <p:spPr>
          <a:xfrm>
            <a:off x="7654925" y="1397000"/>
            <a:ext cx="4638675" cy="74936"/>
          </a:xfrm>
          <a:prstGeom prst="rect">
            <a:avLst/>
          </a:prstGeom>
          <a:noFill/>
          <a:ln>
            <a:solidFill>
              <a:srgbClr val="E97124">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27" name="Rectangle 26">
            <a:extLst>
              <a:ext uri="{FF2B5EF4-FFF2-40B4-BE49-F238E27FC236}">
                <a16:creationId xmlns:a16="http://schemas.microsoft.com/office/drawing/2014/main" id="{76271397-8633-4646-8A6B-056248129BF4}"/>
              </a:ext>
            </a:extLst>
          </p:cNvPr>
          <p:cNvSpPr/>
          <p:nvPr userDrawn="1"/>
        </p:nvSpPr>
        <p:spPr>
          <a:xfrm>
            <a:off x="11074400" y="5692648"/>
            <a:ext cx="1219200" cy="73152"/>
          </a:xfrm>
          <a:prstGeom prst="rect">
            <a:avLst/>
          </a:prstGeom>
          <a:noFill/>
          <a:ln>
            <a:solidFill>
              <a:srgbClr val="FFC000">
                <a:alpha val="1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4" name="Group 23">
            <a:extLst>
              <a:ext uri="{FF2B5EF4-FFF2-40B4-BE49-F238E27FC236}">
                <a16:creationId xmlns:a16="http://schemas.microsoft.com/office/drawing/2014/main" id="{251BFC8E-034E-4A24-B317-59F5AD399877}"/>
              </a:ext>
            </a:extLst>
          </p:cNvPr>
          <p:cNvGrpSpPr/>
          <p:nvPr userDrawn="1"/>
        </p:nvGrpSpPr>
        <p:grpSpPr>
          <a:xfrm>
            <a:off x="-10597" y="6797040"/>
            <a:ext cx="12202596" cy="60960"/>
            <a:chOff x="0" y="0"/>
            <a:chExt cx="5952729" cy="45719"/>
          </a:xfrm>
        </p:grpSpPr>
        <p:sp>
          <p:nvSpPr>
            <p:cNvPr id="25" name="Rectangle 24">
              <a:extLst>
                <a:ext uri="{FF2B5EF4-FFF2-40B4-BE49-F238E27FC236}">
                  <a16:creationId xmlns:a16="http://schemas.microsoft.com/office/drawing/2014/main" id="{987AF022-FD65-470A-B228-7CD2262A282D}"/>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6" name="Rectangle 25">
              <a:extLst>
                <a:ext uri="{FF2B5EF4-FFF2-40B4-BE49-F238E27FC236}">
                  <a16:creationId xmlns:a16="http://schemas.microsoft.com/office/drawing/2014/main" id="{62DC0A53-E7CA-44CE-9526-DEE615F28180}"/>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28" name="Rectangle 27">
              <a:extLst>
                <a:ext uri="{FF2B5EF4-FFF2-40B4-BE49-F238E27FC236}">
                  <a16:creationId xmlns:a16="http://schemas.microsoft.com/office/drawing/2014/main" id="{4244893C-D9ED-42A0-84CE-6B6548A12846}"/>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2835500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0800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Bullets">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8D5B8-7072-418F-AF1E-BBCE1F0F296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12" name="Picture 11">
            <a:extLst>
              <a:ext uri="{FF2B5EF4-FFF2-40B4-BE49-F238E27FC236}">
                <a16:creationId xmlns:a16="http://schemas.microsoft.com/office/drawing/2014/main" id="{D00916E3-7D13-4FDA-B20C-27DCC76F395C}"/>
              </a:ext>
            </a:extLst>
          </p:cNvPr>
          <p:cNvPicPr>
            <a:picLocks noChangeAspect="1"/>
          </p:cNvPicPr>
          <p:nvPr userDrawn="1"/>
        </p:nvPicPr>
        <p:blipFill>
          <a:blip r:embed="rId3"/>
          <a:stretch>
            <a:fillRect/>
          </a:stretch>
        </p:blipFill>
        <p:spPr>
          <a:xfrm>
            <a:off x="9765797" y="6375400"/>
            <a:ext cx="2121399" cy="274187"/>
          </a:xfrm>
          <a:prstGeom prst="rect">
            <a:avLst/>
          </a:prstGeom>
          <a:ln>
            <a:noFill/>
          </a:ln>
        </p:spPr>
      </p:pic>
      <p:sp>
        <p:nvSpPr>
          <p:cNvPr id="13" name="Rectangle 55">
            <a:extLst>
              <a:ext uri="{FF2B5EF4-FFF2-40B4-BE49-F238E27FC236}">
                <a16:creationId xmlns:a16="http://schemas.microsoft.com/office/drawing/2014/main" id="{1670FA38-9B9D-4335-9553-4C3B699C8AC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grpSp>
        <p:nvGrpSpPr>
          <p:cNvPr id="14" name="Group 13">
            <a:extLst>
              <a:ext uri="{FF2B5EF4-FFF2-40B4-BE49-F238E27FC236}">
                <a16:creationId xmlns:a16="http://schemas.microsoft.com/office/drawing/2014/main" id="{A7FED459-0938-4ED8-A76B-DF97D7CDBC80}"/>
              </a:ext>
            </a:extLst>
          </p:cNvPr>
          <p:cNvGrpSpPr/>
          <p:nvPr userDrawn="1"/>
        </p:nvGrpSpPr>
        <p:grpSpPr>
          <a:xfrm>
            <a:off x="-10597" y="6797040"/>
            <a:ext cx="12202596" cy="60960"/>
            <a:chOff x="0" y="0"/>
            <a:chExt cx="5952729" cy="45719"/>
          </a:xfrm>
        </p:grpSpPr>
        <p:sp>
          <p:nvSpPr>
            <p:cNvPr id="15" name="Rectangle 14">
              <a:extLst>
                <a:ext uri="{FF2B5EF4-FFF2-40B4-BE49-F238E27FC236}">
                  <a16:creationId xmlns:a16="http://schemas.microsoft.com/office/drawing/2014/main" id="{0CFFAC2D-C7E0-4B9E-BCF1-4676F16F5784}"/>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6" name="Rectangle 15">
              <a:extLst>
                <a:ext uri="{FF2B5EF4-FFF2-40B4-BE49-F238E27FC236}">
                  <a16:creationId xmlns:a16="http://schemas.microsoft.com/office/drawing/2014/main" id="{D2E4ADC9-B95E-4F4B-8016-4CE29F37A8C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7" name="Rectangle 16">
              <a:extLst>
                <a:ext uri="{FF2B5EF4-FFF2-40B4-BE49-F238E27FC236}">
                  <a16:creationId xmlns:a16="http://schemas.microsoft.com/office/drawing/2014/main" id="{BF7ADEF2-F642-4A6F-A1F9-C94DA1D1A50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295310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Bullet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87C36F-E955-4AE6-8A38-761742AD1F4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12" name="Picture 11">
            <a:extLst>
              <a:ext uri="{FF2B5EF4-FFF2-40B4-BE49-F238E27FC236}">
                <a16:creationId xmlns:a16="http://schemas.microsoft.com/office/drawing/2014/main" id="{D00916E3-7D13-4FDA-B20C-27DCC76F395C}"/>
              </a:ext>
            </a:extLst>
          </p:cNvPr>
          <p:cNvPicPr>
            <a:picLocks noChangeAspect="1"/>
          </p:cNvPicPr>
          <p:nvPr userDrawn="1"/>
        </p:nvPicPr>
        <p:blipFill>
          <a:blip r:embed="rId3"/>
          <a:stretch>
            <a:fillRect/>
          </a:stretch>
        </p:blipFill>
        <p:spPr>
          <a:xfrm>
            <a:off x="9765797" y="6375400"/>
            <a:ext cx="2121399" cy="274187"/>
          </a:xfrm>
          <a:prstGeom prst="rect">
            <a:avLst/>
          </a:prstGeom>
          <a:ln>
            <a:noFill/>
          </a:ln>
        </p:spPr>
      </p:pic>
      <p:sp>
        <p:nvSpPr>
          <p:cNvPr id="13" name="Rectangle 55">
            <a:extLst>
              <a:ext uri="{FF2B5EF4-FFF2-40B4-BE49-F238E27FC236}">
                <a16:creationId xmlns:a16="http://schemas.microsoft.com/office/drawing/2014/main" id="{1670FA38-9B9D-4335-9553-4C3B699C8AC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grpSp>
        <p:nvGrpSpPr>
          <p:cNvPr id="14" name="Group 13">
            <a:extLst>
              <a:ext uri="{FF2B5EF4-FFF2-40B4-BE49-F238E27FC236}">
                <a16:creationId xmlns:a16="http://schemas.microsoft.com/office/drawing/2014/main" id="{A7FED459-0938-4ED8-A76B-DF97D7CDBC80}"/>
              </a:ext>
            </a:extLst>
          </p:cNvPr>
          <p:cNvGrpSpPr/>
          <p:nvPr userDrawn="1"/>
        </p:nvGrpSpPr>
        <p:grpSpPr>
          <a:xfrm>
            <a:off x="-10597" y="6797040"/>
            <a:ext cx="12202596" cy="60960"/>
            <a:chOff x="0" y="0"/>
            <a:chExt cx="5952729" cy="45719"/>
          </a:xfrm>
        </p:grpSpPr>
        <p:sp>
          <p:nvSpPr>
            <p:cNvPr id="15" name="Rectangle 14">
              <a:extLst>
                <a:ext uri="{FF2B5EF4-FFF2-40B4-BE49-F238E27FC236}">
                  <a16:creationId xmlns:a16="http://schemas.microsoft.com/office/drawing/2014/main" id="{0CFFAC2D-C7E0-4B9E-BCF1-4676F16F5784}"/>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6" name="Rectangle 15">
              <a:extLst>
                <a:ext uri="{FF2B5EF4-FFF2-40B4-BE49-F238E27FC236}">
                  <a16:creationId xmlns:a16="http://schemas.microsoft.com/office/drawing/2014/main" id="{D2E4ADC9-B95E-4F4B-8016-4CE29F37A8C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7" name="Rectangle 16">
              <a:extLst>
                <a:ext uri="{FF2B5EF4-FFF2-40B4-BE49-F238E27FC236}">
                  <a16:creationId xmlns:a16="http://schemas.microsoft.com/office/drawing/2014/main" id="{BF7ADEF2-F642-4A6F-A1F9-C94DA1D1A50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106323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Bullet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87C36F-E955-4AE6-8A38-761742AD1F4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12" name="Picture 11">
            <a:extLst>
              <a:ext uri="{FF2B5EF4-FFF2-40B4-BE49-F238E27FC236}">
                <a16:creationId xmlns:a16="http://schemas.microsoft.com/office/drawing/2014/main" id="{D00916E3-7D13-4FDA-B20C-27DCC76F395C}"/>
              </a:ext>
            </a:extLst>
          </p:cNvPr>
          <p:cNvPicPr>
            <a:picLocks noChangeAspect="1"/>
          </p:cNvPicPr>
          <p:nvPr userDrawn="1"/>
        </p:nvPicPr>
        <p:blipFill>
          <a:blip r:embed="rId3"/>
          <a:stretch>
            <a:fillRect/>
          </a:stretch>
        </p:blipFill>
        <p:spPr>
          <a:xfrm>
            <a:off x="9765797" y="6375400"/>
            <a:ext cx="2121399" cy="274187"/>
          </a:xfrm>
          <a:prstGeom prst="rect">
            <a:avLst/>
          </a:prstGeom>
          <a:ln>
            <a:noFill/>
          </a:ln>
        </p:spPr>
      </p:pic>
      <p:sp>
        <p:nvSpPr>
          <p:cNvPr id="13" name="Rectangle 55">
            <a:extLst>
              <a:ext uri="{FF2B5EF4-FFF2-40B4-BE49-F238E27FC236}">
                <a16:creationId xmlns:a16="http://schemas.microsoft.com/office/drawing/2014/main" id="{1670FA38-9B9D-4335-9553-4C3B699C8AC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grpSp>
        <p:nvGrpSpPr>
          <p:cNvPr id="14" name="Group 13">
            <a:extLst>
              <a:ext uri="{FF2B5EF4-FFF2-40B4-BE49-F238E27FC236}">
                <a16:creationId xmlns:a16="http://schemas.microsoft.com/office/drawing/2014/main" id="{A7FED459-0938-4ED8-A76B-DF97D7CDBC80}"/>
              </a:ext>
            </a:extLst>
          </p:cNvPr>
          <p:cNvGrpSpPr/>
          <p:nvPr userDrawn="1"/>
        </p:nvGrpSpPr>
        <p:grpSpPr>
          <a:xfrm>
            <a:off x="-10597" y="6797040"/>
            <a:ext cx="12202596" cy="60960"/>
            <a:chOff x="0" y="0"/>
            <a:chExt cx="5952729" cy="45719"/>
          </a:xfrm>
        </p:grpSpPr>
        <p:sp>
          <p:nvSpPr>
            <p:cNvPr id="15" name="Rectangle 14">
              <a:extLst>
                <a:ext uri="{FF2B5EF4-FFF2-40B4-BE49-F238E27FC236}">
                  <a16:creationId xmlns:a16="http://schemas.microsoft.com/office/drawing/2014/main" id="{0CFFAC2D-C7E0-4B9E-BCF1-4676F16F5784}"/>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6" name="Rectangle 15">
              <a:extLst>
                <a:ext uri="{FF2B5EF4-FFF2-40B4-BE49-F238E27FC236}">
                  <a16:creationId xmlns:a16="http://schemas.microsoft.com/office/drawing/2014/main" id="{D2E4ADC9-B95E-4F4B-8016-4CE29F37A8C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7" name="Rectangle 16">
              <a:extLst>
                <a:ext uri="{FF2B5EF4-FFF2-40B4-BE49-F238E27FC236}">
                  <a16:creationId xmlns:a16="http://schemas.microsoft.com/office/drawing/2014/main" id="{BF7ADEF2-F642-4A6F-A1F9-C94DA1D1A50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260960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Bullet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87C36F-E955-4AE6-8A38-761742AD1F4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12" name="Picture 11">
            <a:extLst>
              <a:ext uri="{FF2B5EF4-FFF2-40B4-BE49-F238E27FC236}">
                <a16:creationId xmlns:a16="http://schemas.microsoft.com/office/drawing/2014/main" id="{D00916E3-7D13-4FDA-B20C-27DCC76F395C}"/>
              </a:ext>
            </a:extLst>
          </p:cNvPr>
          <p:cNvPicPr>
            <a:picLocks noChangeAspect="1"/>
          </p:cNvPicPr>
          <p:nvPr userDrawn="1"/>
        </p:nvPicPr>
        <p:blipFill>
          <a:blip r:embed="rId3"/>
          <a:stretch>
            <a:fillRect/>
          </a:stretch>
        </p:blipFill>
        <p:spPr>
          <a:xfrm>
            <a:off x="9765797" y="6375400"/>
            <a:ext cx="2121399" cy="274187"/>
          </a:xfrm>
          <a:prstGeom prst="rect">
            <a:avLst/>
          </a:prstGeom>
          <a:ln>
            <a:noFill/>
          </a:ln>
        </p:spPr>
      </p:pic>
      <p:sp>
        <p:nvSpPr>
          <p:cNvPr id="13" name="Rectangle 55">
            <a:extLst>
              <a:ext uri="{FF2B5EF4-FFF2-40B4-BE49-F238E27FC236}">
                <a16:creationId xmlns:a16="http://schemas.microsoft.com/office/drawing/2014/main" id="{1670FA38-9B9D-4335-9553-4C3B699C8AC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grpSp>
        <p:nvGrpSpPr>
          <p:cNvPr id="14" name="Group 13">
            <a:extLst>
              <a:ext uri="{FF2B5EF4-FFF2-40B4-BE49-F238E27FC236}">
                <a16:creationId xmlns:a16="http://schemas.microsoft.com/office/drawing/2014/main" id="{A7FED459-0938-4ED8-A76B-DF97D7CDBC80}"/>
              </a:ext>
            </a:extLst>
          </p:cNvPr>
          <p:cNvGrpSpPr/>
          <p:nvPr userDrawn="1"/>
        </p:nvGrpSpPr>
        <p:grpSpPr>
          <a:xfrm>
            <a:off x="-10597" y="6797040"/>
            <a:ext cx="12202596" cy="60960"/>
            <a:chOff x="0" y="0"/>
            <a:chExt cx="5952729" cy="45719"/>
          </a:xfrm>
        </p:grpSpPr>
        <p:sp>
          <p:nvSpPr>
            <p:cNvPr id="15" name="Rectangle 14">
              <a:extLst>
                <a:ext uri="{FF2B5EF4-FFF2-40B4-BE49-F238E27FC236}">
                  <a16:creationId xmlns:a16="http://schemas.microsoft.com/office/drawing/2014/main" id="{0CFFAC2D-C7E0-4B9E-BCF1-4676F16F5784}"/>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6" name="Rectangle 15">
              <a:extLst>
                <a:ext uri="{FF2B5EF4-FFF2-40B4-BE49-F238E27FC236}">
                  <a16:creationId xmlns:a16="http://schemas.microsoft.com/office/drawing/2014/main" id="{D2E4ADC9-B95E-4F4B-8016-4CE29F37A8C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7" name="Rectangle 16">
              <a:extLst>
                <a:ext uri="{FF2B5EF4-FFF2-40B4-BE49-F238E27FC236}">
                  <a16:creationId xmlns:a16="http://schemas.microsoft.com/office/drawing/2014/main" id="{BF7ADEF2-F642-4A6F-A1F9-C94DA1D1A50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242476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Bullet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B87C36F-E955-4AE6-8A38-761742AD1F4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249516"/>
            <a:ext cx="11379200" cy="5024283"/>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pic>
        <p:nvPicPr>
          <p:cNvPr id="12" name="Picture 11">
            <a:extLst>
              <a:ext uri="{FF2B5EF4-FFF2-40B4-BE49-F238E27FC236}">
                <a16:creationId xmlns:a16="http://schemas.microsoft.com/office/drawing/2014/main" id="{D00916E3-7D13-4FDA-B20C-27DCC76F395C}"/>
              </a:ext>
            </a:extLst>
          </p:cNvPr>
          <p:cNvPicPr>
            <a:picLocks noChangeAspect="1"/>
          </p:cNvPicPr>
          <p:nvPr userDrawn="1"/>
        </p:nvPicPr>
        <p:blipFill>
          <a:blip r:embed="rId3"/>
          <a:stretch>
            <a:fillRect/>
          </a:stretch>
        </p:blipFill>
        <p:spPr>
          <a:xfrm>
            <a:off x="9765797" y="6375400"/>
            <a:ext cx="2121399" cy="274187"/>
          </a:xfrm>
          <a:prstGeom prst="rect">
            <a:avLst/>
          </a:prstGeom>
          <a:ln>
            <a:noFill/>
          </a:ln>
        </p:spPr>
      </p:pic>
      <p:sp>
        <p:nvSpPr>
          <p:cNvPr id="13" name="Rectangle 55">
            <a:extLst>
              <a:ext uri="{FF2B5EF4-FFF2-40B4-BE49-F238E27FC236}">
                <a16:creationId xmlns:a16="http://schemas.microsoft.com/office/drawing/2014/main" id="{1670FA38-9B9D-4335-9553-4C3B699C8AC1}"/>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grpSp>
        <p:nvGrpSpPr>
          <p:cNvPr id="14" name="Group 13">
            <a:extLst>
              <a:ext uri="{FF2B5EF4-FFF2-40B4-BE49-F238E27FC236}">
                <a16:creationId xmlns:a16="http://schemas.microsoft.com/office/drawing/2014/main" id="{A7FED459-0938-4ED8-A76B-DF97D7CDBC80}"/>
              </a:ext>
            </a:extLst>
          </p:cNvPr>
          <p:cNvGrpSpPr/>
          <p:nvPr userDrawn="1"/>
        </p:nvGrpSpPr>
        <p:grpSpPr>
          <a:xfrm>
            <a:off x="-10597" y="6797040"/>
            <a:ext cx="12202596" cy="60960"/>
            <a:chOff x="0" y="0"/>
            <a:chExt cx="5952729" cy="45719"/>
          </a:xfrm>
        </p:grpSpPr>
        <p:sp>
          <p:nvSpPr>
            <p:cNvPr id="15" name="Rectangle 14">
              <a:extLst>
                <a:ext uri="{FF2B5EF4-FFF2-40B4-BE49-F238E27FC236}">
                  <a16:creationId xmlns:a16="http://schemas.microsoft.com/office/drawing/2014/main" id="{0CFFAC2D-C7E0-4B9E-BCF1-4676F16F5784}"/>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6" name="Rectangle 15">
              <a:extLst>
                <a:ext uri="{FF2B5EF4-FFF2-40B4-BE49-F238E27FC236}">
                  <a16:creationId xmlns:a16="http://schemas.microsoft.com/office/drawing/2014/main" id="{D2E4ADC9-B95E-4F4B-8016-4CE29F37A8C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7" name="Rectangle 16">
              <a:extLst>
                <a:ext uri="{FF2B5EF4-FFF2-40B4-BE49-F238E27FC236}">
                  <a16:creationId xmlns:a16="http://schemas.microsoft.com/office/drawing/2014/main" id="{BF7ADEF2-F642-4A6F-A1F9-C94DA1D1A50D}"/>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7600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s - 2 line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6400" y="406400"/>
            <a:ext cx="10639053" cy="1092200"/>
          </a:xfrm>
          <a:prstGeom prst="rect">
            <a:avLst/>
          </a:prstGeom>
        </p:spPr>
        <p:txBody>
          <a:bodyPr>
            <a:normAutofit/>
          </a:bodyPr>
          <a:lstStyle>
            <a:lvl1pPr>
              <a:defRPr sz="3733">
                <a:solidFill>
                  <a:schemeClr val="tx2"/>
                </a:solidFill>
              </a:defRPr>
            </a:lvl1pPr>
            <a:extLst/>
          </a:lstStyle>
          <a:p>
            <a:pPr eaLnBrk="1" latinLnBrk="1" hangingPunct="1"/>
            <a:r>
              <a:rPr lang="en-US"/>
              <a:t>Click to edit Master title style</a:t>
            </a:r>
            <a:endParaRPr/>
          </a:p>
        </p:txBody>
      </p:sp>
      <p:sp>
        <p:nvSpPr>
          <p:cNvPr id="7" name="Content Placeholder 6"/>
          <p:cNvSpPr>
            <a:spLocks noGrp="1"/>
          </p:cNvSpPr>
          <p:nvPr>
            <p:ph sz="quarter" idx="13"/>
          </p:nvPr>
        </p:nvSpPr>
        <p:spPr>
          <a:xfrm>
            <a:off x="406400" y="1602658"/>
            <a:ext cx="11379200" cy="4671141"/>
          </a:xfrm>
          <a:prstGeom prst="rect">
            <a:avLst/>
          </a:prstGeom>
        </p:spPr>
        <p:txBody>
          <a:bodyPr/>
          <a:lstStyle>
            <a:lvl1pPr marL="309026" indent="-309026">
              <a:lnSpc>
                <a:spcPts val="3333"/>
              </a:lnSpc>
              <a:spcBef>
                <a:spcPts val="533"/>
              </a:spcBef>
              <a:spcAft>
                <a:spcPts val="133"/>
              </a:spcAft>
              <a:buClr>
                <a:schemeClr val="accent1"/>
              </a:buClr>
              <a:buSzPct val="75000"/>
              <a:buFont typeface="Wingdings" panose="05000000000000000000" pitchFamily="2" charset="2"/>
              <a:buChar char=""/>
              <a:defRPr sz="3200"/>
            </a:lvl1pPr>
            <a:lvl2pPr marL="609585" indent="-226478">
              <a:spcBef>
                <a:spcPts val="133"/>
              </a:spcBef>
              <a:spcAft>
                <a:spcPts val="133"/>
              </a:spcAft>
              <a:buClr>
                <a:srgbClr val="77787B"/>
              </a:buClr>
              <a:buSzPct val="65000"/>
              <a:buFont typeface="Wingdings" panose="05000000000000000000" pitchFamily="2" charset="2"/>
              <a:buChar char=""/>
              <a:defRPr sz="2533">
                <a:solidFill>
                  <a:srgbClr val="77787B"/>
                </a:solidFill>
              </a:defRPr>
            </a:lvl2pPr>
            <a:lvl3pPr marL="992693" indent="-228594">
              <a:spcBef>
                <a:spcPts val="400"/>
              </a:spcBef>
              <a:spcAft>
                <a:spcPts val="133"/>
              </a:spcAft>
              <a:buClr>
                <a:srgbClr val="77787B"/>
              </a:buClr>
              <a:buSzPct val="65000"/>
              <a:buFont typeface="Wingdings" panose="05000000000000000000" pitchFamily="2" charset="2"/>
              <a:buChar char=""/>
              <a:tabLst>
                <a:tab pos="992693" algn="l"/>
              </a:tabLst>
              <a:defRPr sz="2133">
                <a:solidFill>
                  <a:srgbClr val="77787B"/>
                </a:solidFill>
              </a:defRPr>
            </a:lvl3pPr>
            <a:lvl4pPr marL="1600160" indent="-302676">
              <a:spcBef>
                <a:spcPts val="400"/>
              </a:spcBef>
              <a:spcAft>
                <a:spcPts val="133"/>
              </a:spcAft>
              <a:buClr>
                <a:srgbClr val="77787B"/>
              </a:buClr>
              <a:buSzPct val="65000"/>
              <a:buFont typeface="Wingdings" panose="05000000000000000000" pitchFamily="2" charset="2"/>
              <a:buChar char=""/>
              <a:defRPr sz="2133">
                <a:solidFill>
                  <a:srgbClr val="77787B"/>
                </a:solidFill>
              </a:defRPr>
            </a:lvl4pPr>
            <a:lvl5pPr marL="1900719" indent="-222245">
              <a:spcBef>
                <a:spcPts val="400"/>
              </a:spcBef>
              <a:spcAft>
                <a:spcPts val="133"/>
              </a:spcAft>
              <a:buClr>
                <a:srgbClr val="77787B"/>
              </a:buClr>
              <a:buSzPct val="65000"/>
              <a:buFont typeface="Wingdings" panose="05000000000000000000" pitchFamily="2" charset="2"/>
              <a:buChar char=""/>
              <a:defRPr sz="2133">
                <a:solidFill>
                  <a:srgbClr val="77787B"/>
                </a:solidFill>
              </a:defRPr>
            </a:lvl5pPr>
            <a:extLst/>
          </a:lstStyle>
          <a:p>
            <a:pPr lvl="0" eaLnBrk="1" latinLnBrk="1" hangingPunct="1"/>
            <a:r>
              <a:rPr lang="en-US"/>
              <a:t>Click to 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4" name="Rectangle 3">
            <a:extLst>
              <a:ext uri="{FF2B5EF4-FFF2-40B4-BE49-F238E27FC236}">
                <a16:creationId xmlns:a16="http://schemas.microsoft.com/office/drawing/2014/main" id="{55A54C23-8A9E-4B11-A644-85E68437A34D}"/>
              </a:ext>
            </a:extLst>
          </p:cNvPr>
          <p:cNvSpPr>
            <a:spLocks noChangeArrowheads="1"/>
          </p:cNvSpPr>
          <p:nvPr userDrawn="1"/>
        </p:nvSpPr>
        <p:spPr bwMode="white">
          <a:xfrm>
            <a:off x="2032000" y="6451600"/>
            <a:ext cx="3048000" cy="203200"/>
          </a:xfrm>
          <a:prstGeom prst="rect">
            <a:avLst/>
          </a:prstGeom>
          <a:noFill/>
          <a:ln w="9525">
            <a:noFill/>
            <a:miter lim="800000"/>
            <a:headEnd/>
            <a:tailEnd/>
          </a:ln>
        </p:spPr>
        <p:txBody>
          <a:bodyPr lIns="0" tIns="73152" rIns="0" bIns="0"/>
          <a:ls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pPr algn="l" fontAlgn="auto">
              <a:lnSpc>
                <a:spcPct val="95000"/>
              </a:lnSpc>
              <a:spcBef>
                <a:spcPts val="0"/>
              </a:spcBef>
              <a:spcAft>
                <a:spcPts val="0"/>
              </a:spcAft>
              <a:buClr>
                <a:srgbClr val="FFFF00"/>
              </a:buClr>
              <a:buSzPct val="80000"/>
              <a:buFont typeface="Wingdings" pitchFamily="2" charset="2"/>
              <a:buNone/>
              <a:defRPr/>
            </a:pPr>
            <a:r>
              <a:rPr lang="en-US" sz="667">
                <a:solidFill>
                  <a:schemeClr val="bg1">
                    <a:lumMod val="65000"/>
                  </a:schemeClr>
                </a:solidFill>
                <a:latin typeface="Calibri" pitchFamily="34" charset="0"/>
              </a:rPr>
              <a:t>Technica Corporation Proprietary Information.</a:t>
            </a:r>
          </a:p>
        </p:txBody>
      </p:sp>
    </p:spTree>
    <p:extLst>
      <p:ext uri="{BB962C8B-B14F-4D97-AF65-F5344CB8AC3E}">
        <p14:creationId xmlns:p14="http://schemas.microsoft.com/office/powerpoint/2010/main" val="10547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571A8-8710-4A73-A550-E7334C103160}"/>
              </a:ext>
            </a:extLst>
          </p:cNvPr>
          <p:cNvPicPr>
            <a:picLocks noChangeAspect="1"/>
          </p:cNvPicPr>
          <p:nvPr userDrawn="1"/>
        </p:nvPicPr>
        <p:blipFill>
          <a:blip r:embed="rId19"/>
          <a:stretch>
            <a:fillRect/>
          </a:stretch>
        </p:blipFill>
        <p:spPr>
          <a:xfrm>
            <a:off x="9765797" y="6375400"/>
            <a:ext cx="2121399" cy="274187"/>
          </a:xfrm>
          <a:prstGeom prst="rect">
            <a:avLst/>
          </a:prstGeom>
          <a:ln>
            <a:noFill/>
          </a:ln>
        </p:spPr>
      </p:pic>
      <p:sp>
        <p:nvSpPr>
          <p:cNvPr id="4" name="Rectangle 55">
            <a:extLst>
              <a:ext uri="{FF2B5EF4-FFF2-40B4-BE49-F238E27FC236}">
                <a16:creationId xmlns:a16="http://schemas.microsoft.com/office/drawing/2014/main" id="{7AE693D5-F069-44B8-AD43-A3B870BFC4FB}"/>
              </a:ext>
            </a:extLst>
          </p:cNvPr>
          <p:cNvSpPr>
            <a:spLocks noChangeArrowheads="1"/>
          </p:cNvSpPr>
          <p:nvPr userDrawn="1"/>
        </p:nvSpPr>
        <p:spPr bwMode="white">
          <a:xfrm>
            <a:off x="203200" y="6481286"/>
            <a:ext cx="4368800" cy="158141"/>
          </a:xfrm>
          <a:prstGeom prst="rect">
            <a:avLst/>
          </a:prstGeom>
          <a:noFill/>
          <a:ln w="9525">
            <a:noFill/>
            <a:miter lim="800000"/>
            <a:headEnd/>
            <a:tailEnd/>
          </a:ln>
        </p:spPr>
        <p:txBody>
          <a:bodyPr lIns="0" tIns="0" rIns="0" bIns="0" anchor="ctr"/>
          <a:lstStyle/>
          <a:p>
            <a:pPr algn="l"/>
            <a:fld id="{8F82E0A0-C266-4798-8C8F-B9F91E9DA37E}" type="slidenum">
              <a:rPr lang="en-US" sz="933" b="0" smtClean="0">
                <a:solidFill>
                  <a:schemeClr val="bg1">
                    <a:lumMod val="50000"/>
                  </a:schemeClr>
                </a:solidFill>
                <a:latin typeface="+mn-lt"/>
              </a:rPr>
              <a:pPr algn="l"/>
              <a:t>‹#›</a:t>
            </a:fld>
            <a:r>
              <a:rPr lang="en-US" sz="800" b="1" dirty="0">
                <a:solidFill>
                  <a:srgbClr val="002776"/>
                </a:solidFill>
                <a:latin typeface="+mn-lt"/>
              </a:rPr>
              <a:t>  </a:t>
            </a:r>
            <a:r>
              <a:rPr lang="en-US" sz="800" b="0" dirty="0">
                <a:solidFill>
                  <a:schemeClr val="bg1">
                    <a:lumMod val="85000"/>
                  </a:schemeClr>
                </a:solidFill>
                <a:latin typeface="Calibri Light" panose="020F0302020204030204" pitchFamily="34" charset="0"/>
                <a:cs typeface="Calibri Light" panose="020F0302020204030204" pitchFamily="34" charset="0"/>
              </a:rPr>
              <a:t>|  </a:t>
            </a:r>
            <a:r>
              <a:rPr kumimoji="0" lang="en-US" sz="933" cap="none" spc="267" baseline="0" dirty="0">
                <a:solidFill>
                  <a:schemeClr val="accent1"/>
                </a:solidFill>
                <a:latin typeface="Calibri" panose="020F0502020204030204" pitchFamily="34" charset="0"/>
              </a:rPr>
              <a:t>technicacorp.com</a:t>
            </a:r>
            <a:endParaRPr lang="en-US" sz="933" cap="none" spc="267" baseline="0" dirty="0">
              <a:solidFill>
                <a:schemeClr val="accent1"/>
              </a:solidFill>
              <a:latin typeface="Calibri" panose="020F0502020204030204" pitchFamily="34" charset="0"/>
            </a:endParaRPr>
          </a:p>
        </p:txBody>
      </p:sp>
      <p:sp>
        <p:nvSpPr>
          <p:cNvPr id="14" name="Rectangle 13">
            <a:extLst>
              <a:ext uri="{FF2B5EF4-FFF2-40B4-BE49-F238E27FC236}">
                <a16:creationId xmlns:a16="http://schemas.microsoft.com/office/drawing/2014/main" id="{C2E989F4-5FDE-45AB-A5F5-882AA2AD23CF}"/>
              </a:ext>
            </a:extLst>
          </p:cNvPr>
          <p:cNvSpPr/>
          <p:nvPr userDrawn="1"/>
        </p:nvSpPr>
        <p:spPr>
          <a:xfrm rot="10800000">
            <a:off x="0" y="0"/>
            <a:ext cx="12192000" cy="2006600"/>
          </a:xfrm>
          <a:prstGeom prst="rect">
            <a:avLst/>
          </a:prstGeom>
          <a:gradFill flip="none" rotWithShape="1">
            <a:gsLst>
              <a:gs pos="13000">
                <a:schemeClr val="accent4">
                  <a:lumMod val="99000"/>
                  <a:lumOff val="1000"/>
                  <a:alpha val="36000"/>
                </a:schemeClr>
              </a:gs>
              <a:gs pos="87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1" name="Group 10">
            <a:extLst>
              <a:ext uri="{FF2B5EF4-FFF2-40B4-BE49-F238E27FC236}">
                <a16:creationId xmlns:a16="http://schemas.microsoft.com/office/drawing/2014/main" id="{D86B9A2D-B3C2-49C2-BAB4-353CD39A9AB2}"/>
              </a:ext>
            </a:extLst>
          </p:cNvPr>
          <p:cNvGrpSpPr/>
          <p:nvPr userDrawn="1"/>
        </p:nvGrpSpPr>
        <p:grpSpPr>
          <a:xfrm>
            <a:off x="-10597" y="6797040"/>
            <a:ext cx="12202596" cy="60960"/>
            <a:chOff x="0" y="0"/>
            <a:chExt cx="5952729" cy="45719"/>
          </a:xfrm>
        </p:grpSpPr>
        <p:sp>
          <p:nvSpPr>
            <p:cNvPr id="12" name="Rectangle 11">
              <a:extLst>
                <a:ext uri="{FF2B5EF4-FFF2-40B4-BE49-F238E27FC236}">
                  <a16:creationId xmlns:a16="http://schemas.microsoft.com/office/drawing/2014/main" id="{4510CA03-FB47-4CB2-A6E1-50168EEE35A8}"/>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3" name="Rectangle 12">
              <a:extLst>
                <a:ext uri="{FF2B5EF4-FFF2-40B4-BE49-F238E27FC236}">
                  <a16:creationId xmlns:a16="http://schemas.microsoft.com/office/drawing/2014/main" id="{BF2D15F1-6038-4931-8300-AFDA162F652E}"/>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sp>
          <p:nvSpPr>
            <p:cNvPr id="15" name="Rectangle 14">
              <a:extLst>
                <a:ext uri="{FF2B5EF4-FFF2-40B4-BE49-F238E27FC236}">
                  <a16:creationId xmlns:a16="http://schemas.microsoft.com/office/drawing/2014/main" id="{09598969-ACDA-4A86-8ED1-A22DF3C054EB}"/>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p>
          </p:txBody>
        </p:sp>
      </p:grpSp>
    </p:spTree>
    <p:extLst>
      <p:ext uri="{BB962C8B-B14F-4D97-AF65-F5344CB8AC3E}">
        <p14:creationId xmlns:p14="http://schemas.microsoft.com/office/powerpoint/2010/main" val="110353583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20" r:id="rId4"/>
    <p:sldLayoutId id="2147483821" r:id="rId5"/>
    <p:sldLayoutId id="2147483822" r:id="rId6"/>
    <p:sldLayoutId id="2147483824" r:id="rId7"/>
    <p:sldLayoutId id="2147483823"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latinLnBrk="0" hangingPunct="1">
        <a:lnSpc>
          <a:spcPts val="3200"/>
        </a:lnSpc>
        <a:spcBef>
          <a:spcPct val="0"/>
        </a:spcBef>
        <a:buNone/>
        <a:defRPr kumimoji="0" sz="3733" kern="1200" cap="all" spc="-133" baseline="0">
          <a:solidFill>
            <a:schemeClr val="bg2"/>
          </a:solidFill>
          <a:latin typeface="Calibri" pitchFamily="34" charset="0"/>
          <a:ea typeface="+mj-ea"/>
          <a:cs typeface="Calibri" pitchFamily="34" charset="0"/>
        </a:defRPr>
      </a:lvl1pPr>
      <a:extLst/>
    </p:titleStyle>
    <p:bodyStyle>
      <a:lvl1pPr marL="426709" indent="-426709" algn="l" rtl="0" eaLnBrk="1" latinLnBrk="0" hangingPunct="1">
        <a:spcBef>
          <a:spcPts val="400"/>
        </a:spcBef>
        <a:buClr>
          <a:schemeClr val="tx2"/>
        </a:buClr>
        <a:buSzPct val="80000"/>
        <a:buFont typeface="Wingdings" panose="05000000000000000000" pitchFamily="2" charset="2"/>
        <a:buChar char="§"/>
        <a:defRPr kumimoji="0" sz="3200" kern="1200">
          <a:solidFill>
            <a:schemeClr val="tx1"/>
          </a:solidFill>
          <a:latin typeface="Calibri" pitchFamily="34" charset="0"/>
          <a:ea typeface="+mn-ea"/>
          <a:cs typeface="Calibri" pitchFamily="34" charset="0"/>
        </a:defRPr>
      </a:lvl1pPr>
      <a:lvl2pPr marL="853419" indent="-365751" algn="l" rtl="0" eaLnBrk="1" latinLnBrk="0" hangingPunct="1">
        <a:spcBef>
          <a:spcPts val="400"/>
        </a:spcBef>
        <a:buClr>
          <a:schemeClr val="accent6"/>
        </a:buClr>
        <a:buSzPct val="70000"/>
        <a:buFont typeface="Wingdings 2" pitchFamily="18" charset="2"/>
        <a:buChar char=""/>
        <a:defRPr kumimoji="0" sz="2667" kern="1200">
          <a:solidFill>
            <a:schemeClr val="tx1"/>
          </a:solidFill>
          <a:latin typeface="Calibri" pitchFamily="34" charset="0"/>
          <a:ea typeface="+mn-ea"/>
          <a:cs typeface="Calibri" pitchFamily="34" charset="0"/>
        </a:defRPr>
      </a:lvl2pPr>
      <a:lvl3pPr marL="1219170" indent="-304792" algn="l" rtl="0" eaLnBrk="1" latinLnBrk="0" hangingPunct="1">
        <a:spcBef>
          <a:spcPts val="400"/>
        </a:spcBef>
        <a:buClr>
          <a:schemeClr val="accent3"/>
        </a:buClr>
        <a:buSzPct val="70000"/>
        <a:buFont typeface="Wingdings"/>
        <a:buChar char=""/>
        <a:defRPr kumimoji="0" sz="2400" kern="1200">
          <a:solidFill>
            <a:schemeClr val="tx1"/>
          </a:solidFill>
          <a:latin typeface="Calibri" pitchFamily="34" charset="0"/>
          <a:ea typeface="+mn-ea"/>
          <a:cs typeface="Calibri" pitchFamily="34" charset="0"/>
        </a:defRPr>
      </a:lvl3pPr>
      <a:lvl4pPr marL="1828754" indent="-304792" algn="l" rtl="0" eaLnBrk="1" latinLnBrk="0" hangingPunct="1">
        <a:spcBef>
          <a:spcPts val="400"/>
        </a:spcBef>
        <a:buClr>
          <a:schemeClr val="bg2"/>
        </a:buClr>
        <a:buSzPct val="70000"/>
        <a:buFont typeface="Wingdings"/>
        <a:buChar char=""/>
        <a:defRPr kumimoji="0" sz="2133" kern="1200">
          <a:solidFill>
            <a:schemeClr val="tx1"/>
          </a:solidFill>
          <a:latin typeface="Calibri" pitchFamily="34" charset="0"/>
          <a:ea typeface="+mn-ea"/>
          <a:cs typeface="Calibri" pitchFamily="34" charset="0"/>
        </a:defRPr>
      </a:lvl4pPr>
      <a:lvl5pPr marL="2438339" indent="-304792" algn="l" rtl="0" eaLnBrk="1" latinLnBrk="0" hangingPunct="1">
        <a:spcBef>
          <a:spcPts val="400"/>
        </a:spcBef>
        <a:buClr>
          <a:schemeClr val="accent5"/>
        </a:buClr>
        <a:buSzPct val="65000"/>
        <a:buFont typeface="Wingdings"/>
        <a:buChar char=""/>
        <a:defRPr kumimoji="0" sz="1867" kern="1200">
          <a:solidFill>
            <a:schemeClr val="tx1"/>
          </a:solidFill>
          <a:latin typeface="Calibri" pitchFamily="34" charset="0"/>
          <a:ea typeface="+mn-ea"/>
          <a:cs typeface="Calibri" pitchFamily="34" charset="0"/>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2009B-F044-5C48-AF67-F158109870A2}"/>
              </a:ext>
            </a:extLst>
          </p:cNvPr>
          <p:cNvSpPr>
            <a:spLocks noGrp="1"/>
          </p:cNvSpPr>
          <p:nvPr>
            <p:ph type="ctrTitle"/>
          </p:nvPr>
        </p:nvSpPr>
        <p:spPr/>
        <p:txBody>
          <a:bodyPr>
            <a:normAutofit/>
          </a:bodyPr>
          <a:lstStyle/>
          <a:p>
            <a:r>
              <a:rPr lang="en-US" dirty="0" err="1"/>
              <a:t>DevSecOps</a:t>
            </a:r>
            <a:r>
              <a:rPr lang="en-US" dirty="0"/>
              <a:t> with a USAF Cyber Weapon System</a:t>
            </a:r>
            <a:br>
              <a:rPr lang="en-US" dirty="0"/>
            </a:br>
            <a:r>
              <a:rPr lang="en-US" dirty="0"/>
              <a:t> Year 1</a:t>
            </a:r>
          </a:p>
        </p:txBody>
      </p:sp>
      <p:sp>
        <p:nvSpPr>
          <p:cNvPr id="8" name="Text Placeholder 7">
            <a:extLst>
              <a:ext uri="{FF2B5EF4-FFF2-40B4-BE49-F238E27FC236}">
                <a16:creationId xmlns:a16="http://schemas.microsoft.com/office/drawing/2014/main" id="{13B595ED-56C5-D646-AED3-DB581BB92078}"/>
              </a:ext>
            </a:extLst>
          </p:cNvPr>
          <p:cNvSpPr>
            <a:spLocks noGrp="1"/>
          </p:cNvSpPr>
          <p:nvPr>
            <p:ph type="subTitle" idx="1"/>
          </p:nvPr>
        </p:nvSpPr>
        <p:spPr/>
        <p:txBody>
          <a:bodyPr/>
          <a:lstStyle/>
          <a:p>
            <a:endParaRPr lang="en-US" dirty="0"/>
          </a:p>
        </p:txBody>
      </p:sp>
      <p:sp>
        <p:nvSpPr>
          <p:cNvPr id="9" name="Text Placeholder 8">
            <a:extLst>
              <a:ext uri="{FF2B5EF4-FFF2-40B4-BE49-F238E27FC236}">
                <a16:creationId xmlns:a16="http://schemas.microsoft.com/office/drawing/2014/main" id="{DE69BD03-3758-C147-BF7D-175241E8857F}"/>
              </a:ext>
            </a:extLst>
          </p:cNvPr>
          <p:cNvSpPr>
            <a:spLocks noGrp="1"/>
          </p:cNvSpPr>
          <p:nvPr>
            <p:ph type="body" sz="quarter" idx="4294967295"/>
          </p:nvPr>
        </p:nvSpPr>
        <p:spPr>
          <a:xfrm>
            <a:off x="1484310"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233D6D33-8DF7-634F-8865-1C14103E0C54}"/>
              </a:ext>
            </a:extLst>
          </p:cNvPr>
          <p:cNvSpPr>
            <a:spLocks noGrp="1"/>
          </p:cNvSpPr>
          <p:nvPr>
            <p:ph type="body" sz="quarter" idx="4294967295"/>
          </p:nvPr>
        </p:nvSpPr>
        <p:spPr>
          <a:xfrm>
            <a:off x="1484310" y="2666999"/>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0CF9E488-5142-4DC8-AC75-81D5BC384A73}"/>
              </a:ext>
            </a:extLst>
          </p:cNvPr>
          <p:cNvPicPr>
            <a:picLocks noChangeAspect="1"/>
          </p:cNvPicPr>
          <p:nvPr/>
        </p:nvPicPr>
        <p:blipFill>
          <a:blip r:embed="rId3"/>
          <a:stretch>
            <a:fillRect/>
          </a:stretch>
        </p:blipFill>
        <p:spPr>
          <a:xfrm>
            <a:off x="8363844" y="359435"/>
            <a:ext cx="3684775" cy="476250"/>
          </a:xfrm>
          <a:prstGeom prst="rect">
            <a:avLst/>
          </a:prstGeom>
          <a:ln>
            <a:noFill/>
          </a:ln>
        </p:spPr>
      </p:pic>
      <p:pic>
        <p:nvPicPr>
          <p:cNvPr id="5" name="Picture 4">
            <a:extLst>
              <a:ext uri="{FF2B5EF4-FFF2-40B4-BE49-F238E27FC236}">
                <a16:creationId xmlns:a16="http://schemas.microsoft.com/office/drawing/2014/main" id="{6FAA402C-1F6E-4F06-ACE5-EEBD151A5283}"/>
              </a:ext>
            </a:extLst>
          </p:cNvPr>
          <p:cNvPicPr>
            <a:picLocks noChangeAspect="1"/>
          </p:cNvPicPr>
          <p:nvPr/>
        </p:nvPicPr>
        <p:blipFill>
          <a:blip r:embed="rId4"/>
          <a:stretch>
            <a:fillRect/>
          </a:stretch>
        </p:blipFill>
        <p:spPr>
          <a:xfrm>
            <a:off x="-528" y="0"/>
            <a:ext cx="12192528" cy="6858297"/>
          </a:xfrm>
          <a:prstGeom prst="rect">
            <a:avLst/>
          </a:prstGeom>
        </p:spPr>
      </p:pic>
    </p:spTree>
    <p:extLst>
      <p:ext uri="{BB962C8B-B14F-4D97-AF65-F5344CB8AC3E}">
        <p14:creationId xmlns:p14="http://schemas.microsoft.com/office/powerpoint/2010/main" val="49356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a:xfrm>
            <a:off x="406400" y="406400"/>
            <a:ext cx="10639053" cy="1092200"/>
          </a:xfrm>
        </p:spPr>
        <p:txBody>
          <a:bodyPr/>
          <a:lstStyle/>
          <a:p>
            <a:r>
              <a:rPr lang="en-US" dirty="0"/>
              <a:t>Turbulence</a:t>
            </a:r>
          </a:p>
        </p:txBody>
      </p:sp>
      <p:sp>
        <p:nvSpPr>
          <p:cNvPr id="7" name="Content Placeholder 6">
            <a:extLst>
              <a:ext uri="{FF2B5EF4-FFF2-40B4-BE49-F238E27FC236}">
                <a16:creationId xmlns:a16="http://schemas.microsoft.com/office/drawing/2014/main" id="{DF1D36B8-1CAD-4367-A27A-9C4B8473FD47}"/>
              </a:ext>
            </a:extLst>
          </p:cNvPr>
          <p:cNvSpPr>
            <a:spLocks noGrp="1"/>
          </p:cNvSpPr>
          <p:nvPr>
            <p:ph sz="quarter" idx="13"/>
          </p:nvPr>
        </p:nvSpPr>
        <p:spPr>
          <a:xfrm>
            <a:off x="406400" y="1249363"/>
            <a:ext cx="11379200" cy="1666873"/>
          </a:xfrm>
        </p:spPr>
        <p:txBody>
          <a:bodyPr/>
          <a:lstStyle/>
          <a:p>
            <a:r>
              <a:rPr lang="en-US" dirty="0"/>
              <a:t>Varied baselines</a:t>
            </a:r>
          </a:p>
          <a:p>
            <a:r>
              <a:rPr lang="en-US" dirty="0"/>
              <a:t>Operational test to integrated test</a:t>
            </a:r>
          </a:p>
          <a:p>
            <a:r>
              <a:rPr lang="en-US" dirty="0"/>
              <a:t>Drafting documentation</a:t>
            </a:r>
          </a:p>
        </p:txBody>
      </p:sp>
      <p:grpSp>
        <p:nvGrpSpPr>
          <p:cNvPr id="20" name="Group 19">
            <a:extLst>
              <a:ext uri="{FF2B5EF4-FFF2-40B4-BE49-F238E27FC236}">
                <a16:creationId xmlns:a16="http://schemas.microsoft.com/office/drawing/2014/main" id="{6C10ADE5-9C48-4C4A-B6D5-D884E69BC375}"/>
              </a:ext>
            </a:extLst>
          </p:cNvPr>
          <p:cNvGrpSpPr/>
          <p:nvPr/>
        </p:nvGrpSpPr>
        <p:grpSpPr>
          <a:xfrm>
            <a:off x="5925245" y="3635211"/>
            <a:ext cx="1060081" cy="2371689"/>
            <a:chOff x="5887912" y="3653542"/>
            <a:chExt cx="1060081" cy="2371689"/>
          </a:xfrm>
        </p:grpSpPr>
        <p:pic>
          <p:nvPicPr>
            <p:cNvPr id="10" name="Picture 10" descr="6 Reasons to Use a pfSense Home Router - HomeTechHacker">
              <a:extLst>
                <a:ext uri="{FF2B5EF4-FFF2-40B4-BE49-F238E27FC236}">
                  <a16:creationId xmlns:a16="http://schemas.microsoft.com/office/drawing/2014/main" id="{52909EA7-6530-48F8-B8D3-A8AD298EB3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74" t="29986" r="14514" b="25298"/>
            <a:stretch/>
          </p:blipFill>
          <p:spPr bwMode="auto">
            <a:xfrm>
              <a:off x="6011635" y="4520391"/>
              <a:ext cx="812634" cy="2933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hat is Golang and how to install it | by Satyendra Kannaujiya | Data  Driven Investor | Medium">
              <a:extLst>
                <a:ext uri="{FF2B5EF4-FFF2-40B4-BE49-F238E27FC236}">
                  <a16:creationId xmlns:a16="http://schemas.microsoft.com/office/drawing/2014/main" id="{F843521A-E964-4E0E-975F-36EF9C60F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634" y="5624782"/>
              <a:ext cx="890637" cy="4004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Environment settings in an Angular CI/CD build process - Sigao Studios">
              <a:extLst>
                <a:ext uri="{FF2B5EF4-FFF2-40B4-BE49-F238E27FC236}">
                  <a16:creationId xmlns:a16="http://schemas.microsoft.com/office/drawing/2014/main" id="{9809F5C0-4129-43E1-A655-5D0905B9C0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959" y="3979634"/>
              <a:ext cx="833986" cy="4265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ow we redesigned our new corporate logo - Red Hat">
              <a:extLst>
                <a:ext uri="{FF2B5EF4-FFF2-40B4-BE49-F238E27FC236}">
                  <a16:creationId xmlns:a16="http://schemas.microsoft.com/office/drawing/2014/main" id="{658B79A1-CCE1-4EB7-BFA9-E91FA28727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901" y="3653542"/>
              <a:ext cx="876102" cy="2119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icon&#10;&#10;Description automatically generated">
              <a:extLst>
                <a:ext uri="{FF2B5EF4-FFF2-40B4-BE49-F238E27FC236}">
                  <a16:creationId xmlns:a16="http://schemas.microsoft.com/office/drawing/2014/main" id="{C5657442-9DE2-481B-A9D3-5747CAE652C0}"/>
                </a:ext>
              </a:extLst>
            </p:cNvPr>
            <p:cNvPicPr>
              <a:picLocks noChangeAspect="1"/>
            </p:cNvPicPr>
            <p:nvPr/>
          </p:nvPicPr>
          <p:blipFill>
            <a:blip r:embed="rId7"/>
            <a:stretch>
              <a:fillRect/>
            </a:stretch>
          </p:blipFill>
          <p:spPr>
            <a:xfrm>
              <a:off x="5972634" y="4927977"/>
              <a:ext cx="890637" cy="234215"/>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22DAA3FB-B0E7-4F2F-863F-1118E58246E0}"/>
                </a:ext>
              </a:extLst>
            </p:cNvPr>
            <p:cNvPicPr>
              <a:picLocks noChangeAspect="1"/>
            </p:cNvPicPr>
            <p:nvPr/>
          </p:nvPicPr>
          <p:blipFill>
            <a:blip r:embed="rId8"/>
            <a:stretch>
              <a:fillRect/>
            </a:stretch>
          </p:blipFill>
          <p:spPr>
            <a:xfrm>
              <a:off x="5887912" y="5276380"/>
              <a:ext cx="1060081" cy="234215"/>
            </a:xfrm>
            <a:prstGeom prst="rect">
              <a:avLst/>
            </a:prstGeom>
          </p:spPr>
        </p:pic>
      </p:grpSp>
      <p:pic>
        <p:nvPicPr>
          <p:cNvPr id="46" name="Picture 45" descr="A picture containing text&#10;&#10;Description automatically generated">
            <a:extLst>
              <a:ext uri="{FF2B5EF4-FFF2-40B4-BE49-F238E27FC236}">
                <a16:creationId xmlns:a16="http://schemas.microsoft.com/office/drawing/2014/main" id="{1E25B545-B9B1-41A7-9512-0FA003198797}"/>
              </a:ext>
            </a:extLst>
          </p:cNvPr>
          <p:cNvPicPr>
            <a:picLocks noChangeAspect="1"/>
          </p:cNvPicPr>
          <p:nvPr/>
        </p:nvPicPr>
        <p:blipFill>
          <a:blip r:embed="rId9"/>
          <a:stretch>
            <a:fillRect/>
          </a:stretch>
        </p:blipFill>
        <p:spPr>
          <a:xfrm>
            <a:off x="6683211" y="847102"/>
            <a:ext cx="4963148" cy="5010255"/>
          </a:xfrm>
          <a:prstGeom prst="rect">
            <a:avLst/>
          </a:prstGeom>
        </p:spPr>
      </p:pic>
      <p:grpSp>
        <p:nvGrpSpPr>
          <p:cNvPr id="4" name="Group 3">
            <a:extLst>
              <a:ext uri="{FF2B5EF4-FFF2-40B4-BE49-F238E27FC236}">
                <a16:creationId xmlns:a16="http://schemas.microsoft.com/office/drawing/2014/main" id="{8C761FD4-1F7F-436F-957F-0F86C3E86453}"/>
              </a:ext>
            </a:extLst>
          </p:cNvPr>
          <p:cNvGrpSpPr/>
          <p:nvPr/>
        </p:nvGrpSpPr>
        <p:grpSpPr>
          <a:xfrm>
            <a:off x="1495490" y="2667488"/>
            <a:ext cx="4414237" cy="2932085"/>
            <a:chOff x="899817" y="2980837"/>
            <a:chExt cx="4414237" cy="2932085"/>
          </a:xfrm>
        </p:grpSpPr>
        <p:sp>
          <p:nvSpPr>
            <p:cNvPr id="27" name="Google Shape;1696;p24">
              <a:extLst>
                <a:ext uri="{FF2B5EF4-FFF2-40B4-BE49-F238E27FC236}">
                  <a16:creationId xmlns:a16="http://schemas.microsoft.com/office/drawing/2014/main" id="{DDF96828-0F87-4A29-A86A-C1A9E85C4904}"/>
                </a:ext>
              </a:extLst>
            </p:cNvPr>
            <p:cNvSpPr/>
            <p:nvPr/>
          </p:nvSpPr>
          <p:spPr>
            <a:xfrm rot="16200000">
              <a:off x="2156478" y="4256512"/>
              <a:ext cx="233672" cy="393866"/>
            </a:xfrm>
            <a:prstGeom prst="upArrow">
              <a:avLst>
                <a:gd name="adj1" fmla="val 50000"/>
                <a:gd name="adj2" fmla="val 50000"/>
              </a:avLst>
            </a:prstGeom>
            <a:solidFill>
              <a:schemeClr val="accent5">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ea typeface="+mn-ea"/>
                <a:cs typeface="Arial"/>
                <a:sym typeface="Arial"/>
              </a:endParaRPr>
            </a:p>
          </p:txBody>
        </p:sp>
        <p:sp>
          <p:nvSpPr>
            <p:cNvPr id="28" name="Google Shape;1697;p24">
              <a:extLst>
                <a:ext uri="{FF2B5EF4-FFF2-40B4-BE49-F238E27FC236}">
                  <a16:creationId xmlns:a16="http://schemas.microsoft.com/office/drawing/2014/main" id="{8CBF8D80-46C1-4056-ACAA-803081316C29}"/>
                </a:ext>
              </a:extLst>
            </p:cNvPr>
            <p:cNvSpPr/>
            <p:nvPr/>
          </p:nvSpPr>
          <p:spPr>
            <a:xfrm rot="16200000">
              <a:off x="3784016" y="4160519"/>
              <a:ext cx="262079" cy="573074"/>
            </a:xfrm>
            <a:prstGeom prst="upArrow">
              <a:avLst>
                <a:gd name="adj1" fmla="val 50000"/>
                <a:gd name="adj2" fmla="val 50000"/>
              </a:avLst>
            </a:prstGeom>
            <a:solidFill>
              <a:schemeClr val="accent5">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ea typeface="+mn-ea"/>
                <a:cs typeface="Arial"/>
                <a:sym typeface="Arial"/>
              </a:endParaRPr>
            </a:p>
          </p:txBody>
        </p:sp>
        <p:sp>
          <p:nvSpPr>
            <p:cNvPr id="22" name="Google Shape;1691;p24">
              <a:extLst>
                <a:ext uri="{FF2B5EF4-FFF2-40B4-BE49-F238E27FC236}">
                  <a16:creationId xmlns:a16="http://schemas.microsoft.com/office/drawing/2014/main" id="{4AE4CB44-995D-4A53-BA82-AE276619B99F}"/>
                </a:ext>
              </a:extLst>
            </p:cNvPr>
            <p:cNvSpPr/>
            <p:nvPr/>
          </p:nvSpPr>
          <p:spPr>
            <a:xfrm rot="10800000">
              <a:off x="2911693" y="4641771"/>
              <a:ext cx="230424" cy="399417"/>
            </a:xfrm>
            <a:prstGeom prst="upArrow">
              <a:avLst>
                <a:gd name="adj1" fmla="val 50000"/>
                <a:gd name="adj2" fmla="val 50000"/>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chemeClr val="bg1"/>
                </a:solidFill>
                <a:effectLst/>
                <a:uLnTx/>
                <a:uFillTx/>
                <a:ea typeface="+mn-ea"/>
                <a:cs typeface="Arial"/>
                <a:sym typeface="Arial"/>
              </a:endParaRPr>
            </a:p>
          </p:txBody>
        </p:sp>
        <p:sp>
          <p:nvSpPr>
            <p:cNvPr id="17" name="Google Shape;1688;p24">
              <a:extLst>
                <a:ext uri="{FF2B5EF4-FFF2-40B4-BE49-F238E27FC236}">
                  <a16:creationId xmlns:a16="http://schemas.microsoft.com/office/drawing/2014/main" id="{C1006606-D141-47EA-9875-530A93AECE3A}"/>
                </a:ext>
              </a:extLst>
            </p:cNvPr>
            <p:cNvSpPr/>
            <p:nvPr/>
          </p:nvSpPr>
          <p:spPr>
            <a:xfrm>
              <a:off x="2447431" y="4181492"/>
              <a:ext cx="1161454" cy="543903"/>
            </a:xfrm>
            <a:prstGeom prst="rect">
              <a:avLst/>
            </a:prstGeom>
            <a:solidFill>
              <a:schemeClr val="bg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ea typeface="+mn-ea"/>
                  <a:cs typeface="Arial"/>
                  <a:sym typeface="Arial"/>
                </a:rPr>
                <a:t>Product</a:t>
              </a:r>
              <a:endParaRPr kumimoji="0" sz="1200" b="0" i="0" u="none" strike="noStrike" kern="0" cap="none" spc="0" normalizeH="0" baseline="0" noProof="0" dirty="0">
                <a:ln>
                  <a:noFill/>
                </a:ln>
                <a:solidFill>
                  <a:srgbClr val="000000"/>
                </a:solidFill>
                <a:effectLst/>
                <a:uLnTx/>
                <a:uFillTx/>
                <a:ea typeface="+mn-ea"/>
                <a:cs typeface="Arial"/>
                <a:sym typeface="Arial"/>
              </a:endParaRPr>
            </a:p>
          </p:txBody>
        </p:sp>
        <p:sp>
          <p:nvSpPr>
            <p:cNvPr id="21" name="Google Shape;1690;p24">
              <a:extLst>
                <a:ext uri="{FF2B5EF4-FFF2-40B4-BE49-F238E27FC236}">
                  <a16:creationId xmlns:a16="http://schemas.microsoft.com/office/drawing/2014/main" id="{054C8BFF-66D5-41B6-A452-EAC4BD28B5F3}"/>
                </a:ext>
              </a:extLst>
            </p:cNvPr>
            <p:cNvSpPr/>
            <p:nvPr/>
          </p:nvSpPr>
          <p:spPr>
            <a:xfrm>
              <a:off x="2447431" y="5057279"/>
              <a:ext cx="1161454" cy="543903"/>
            </a:xfrm>
            <a:prstGeom prst="rect">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ea typeface="+mn-ea"/>
                  <a:cs typeface="Arial"/>
                  <a:sym typeface="Arial"/>
                </a:rPr>
                <a:t>Expected Output</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sp>
          <p:nvSpPr>
            <p:cNvPr id="23" name="Google Shape;1692;p24">
              <a:extLst>
                <a:ext uri="{FF2B5EF4-FFF2-40B4-BE49-F238E27FC236}">
                  <a16:creationId xmlns:a16="http://schemas.microsoft.com/office/drawing/2014/main" id="{BB9DF912-84CA-4EAA-B178-1447BD1320E7}"/>
                </a:ext>
              </a:extLst>
            </p:cNvPr>
            <p:cNvSpPr/>
            <p:nvPr/>
          </p:nvSpPr>
          <p:spPr>
            <a:xfrm rot="10800000">
              <a:off x="2911107" y="3775575"/>
              <a:ext cx="230424" cy="399417"/>
            </a:xfrm>
            <a:prstGeom prst="upArrow">
              <a:avLst>
                <a:gd name="adj1" fmla="val 50000"/>
                <a:gd name="adj2" fmla="val 50000"/>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chemeClr val="bg1"/>
                </a:solidFill>
                <a:effectLst/>
                <a:uLnTx/>
                <a:uFillTx/>
                <a:ea typeface="+mn-ea"/>
                <a:cs typeface="Arial"/>
                <a:sym typeface="Arial"/>
              </a:endParaRPr>
            </a:p>
          </p:txBody>
        </p:sp>
        <p:sp>
          <p:nvSpPr>
            <p:cNvPr id="24" name="Google Shape;1693;p24">
              <a:extLst>
                <a:ext uri="{FF2B5EF4-FFF2-40B4-BE49-F238E27FC236}">
                  <a16:creationId xmlns:a16="http://schemas.microsoft.com/office/drawing/2014/main" id="{FBDC67E8-D445-4F70-9089-D3B0B01D8022}"/>
                </a:ext>
              </a:extLst>
            </p:cNvPr>
            <p:cNvSpPr txBox="1"/>
            <p:nvPr/>
          </p:nvSpPr>
          <p:spPr>
            <a:xfrm>
              <a:off x="2024583" y="2980837"/>
              <a:ext cx="200347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ea typeface="+mn-ea"/>
                  <a:cs typeface="Arial"/>
                  <a:sym typeface="Arial"/>
                </a:rPr>
                <a:t>Functional Test</a:t>
              </a:r>
              <a:endParaRPr kumimoji="0" sz="1400" b="1" i="0" u="none" strike="noStrike" kern="0" cap="none" spc="0" normalizeH="0" baseline="0" noProof="0" dirty="0">
                <a:ln>
                  <a:noFill/>
                </a:ln>
                <a:solidFill>
                  <a:srgbClr val="000000"/>
                </a:solidFill>
                <a:effectLst/>
                <a:uLnTx/>
                <a:uFillTx/>
                <a:ea typeface="+mn-ea"/>
                <a:cs typeface="Arial"/>
                <a:sym typeface="Arial"/>
              </a:endParaRPr>
            </a:p>
          </p:txBody>
        </p:sp>
        <p:sp>
          <p:nvSpPr>
            <p:cNvPr id="30" name="Google Shape;1699;p24">
              <a:extLst>
                <a:ext uri="{FF2B5EF4-FFF2-40B4-BE49-F238E27FC236}">
                  <a16:creationId xmlns:a16="http://schemas.microsoft.com/office/drawing/2014/main" id="{FDA84823-AD9A-49BB-BC86-A8092DF27257}"/>
                </a:ext>
              </a:extLst>
            </p:cNvPr>
            <p:cNvSpPr txBox="1"/>
            <p:nvPr/>
          </p:nvSpPr>
          <p:spPr>
            <a:xfrm>
              <a:off x="3966230" y="3864071"/>
              <a:ext cx="1347824" cy="369302"/>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ea typeface="+mn-ea"/>
                  <a:cs typeface="Arial"/>
                  <a:sym typeface="Arial"/>
                </a:rPr>
                <a:t>Dynamic Test</a:t>
              </a:r>
              <a:endParaRPr kumimoji="0" sz="1200" b="1" i="0" u="none" strike="noStrike" kern="0" cap="none" spc="0" normalizeH="0" baseline="0" noProof="0" dirty="0">
                <a:ln>
                  <a:noFill/>
                </a:ln>
                <a:solidFill>
                  <a:srgbClr val="000000"/>
                </a:solidFill>
                <a:effectLst/>
                <a:uLnTx/>
                <a:uFillTx/>
                <a:ea typeface="+mn-ea"/>
                <a:cs typeface="Arial"/>
                <a:sym typeface="Arial"/>
              </a:endParaRPr>
            </a:p>
          </p:txBody>
        </p:sp>
        <p:sp>
          <p:nvSpPr>
            <p:cNvPr id="31" name="Google Shape;1700;p24">
              <a:extLst>
                <a:ext uri="{FF2B5EF4-FFF2-40B4-BE49-F238E27FC236}">
                  <a16:creationId xmlns:a16="http://schemas.microsoft.com/office/drawing/2014/main" id="{4515E87D-0EAB-4C16-897F-A83A5CB470DD}"/>
                </a:ext>
              </a:extLst>
            </p:cNvPr>
            <p:cNvSpPr/>
            <p:nvPr/>
          </p:nvSpPr>
          <p:spPr>
            <a:xfrm rot="18638846">
              <a:off x="3886670" y="4597762"/>
              <a:ext cx="233694" cy="920296"/>
            </a:xfrm>
            <a:prstGeom prst="upArrow">
              <a:avLst>
                <a:gd name="adj1" fmla="val 50000"/>
                <a:gd name="adj2" fmla="val 50000"/>
              </a:avLst>
            </a:prstGeom>
            <a:solidFill>
              <a:schemeClr val="bg1">
                <a:lumMod val="7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0" i="0" u="none" strike="noStrike" kern="0" cap="none" spc="0" normalizeH="0" baseline="0" noProof="0">
                <a:ln>
                  <a:noFill/>
                </a:ln>
                <a:solidFill>
                  <a:srgbClr val="000000"/>
                </a:solidFill>
                <a:effectLst/>
                <a:uLnTx/>
                <a:uFillTx/>
                <a:ea typeface="+mn-ea"/>
                <a:cs typeface="Arial"/>
                <a:sym typeface="Arial"/>
              </a:endParaRPr>
            </a:p>
          </p:txBody>
        </p:sp>
        <p:sp>
          <p:nvSpPr>
            <p:cNvPr id="32" name="Google Shape;1690;p24">
              <a:extLst>
                <a:ext uri="{FF2B5EF4-FFF2-40B4-BE49-F238E27FC236}">
                  <a16:creationId xmlns:a16="http://schemas.microsoft.com/office/drawing/2014/main" id="{02FBF24D-F324-43BF-B93F-815006562B74}"/>
                </a:ext>
              </a:extLst>
            </p:cNvPr>
            <p:cNvSpPr/>
            <p:nvPr/>
          </p:nvSpPr>
          <p:spPr>
            <a:xfrm>
              <a:off x="2447431" y="3336292"/>
              <a:ext cx="1161454" cy="543903"/>
            </a:xfrm>
            <a:prstGeom prst="rect">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ea typeface="+mn-ea"/>
                  <a:cs typeface="Arial"/>
                  <a:sym typeface="Arial"/>
                </a:rPr>
                <a:t>Expected </a:t>
              </a:r>
              <a:br>
                <a:rPr kumimoji="0" lang="en-US" sz="1200" b="0" i="0" u="none" strike="noStrike" kern="0" cap="none" spc="0" normalizeH="0" baseline="0" noProof="0" dirty="0">
                  <a:ln>
                    <a:noFill/>
                  </a:ln>
                  <a:solidFill>
                    <a:schemeClr val="bg1"/>
                  </a:solidFill>
                  <a:effectLst/>
                  <a:uLnTx/>
                  <a:uFillTx/>
                  <a:ea typeface="+mn-ea"/>
                  <a:cs typeface="Arial"/>
                  <a:sym typeface="Arial"/>
                </a:rPr>
              </a:br>
              <a:r>
                <a:rPr kumimoji="0" lang="en-US" sz="1200" b="0" i="0" u="none" strike="noStrike" kern="0" cap="none" spc="0" normalizeH="0" baseline="0" noProof="0" dirty="0">
                  <a:ln>
                    <a:noFill/>
                  </a:ln>
                  <a:solidFill>
                    <a:schemeClr val="bg1"/>
                  </a:solidFill>
                  <a:effectLst/>
                  <a:uLnTx/>
                  <a:uFillTx/>
                  <a:ea typeface="+mn-ea"/>
                  <a:cs typeface="Arial"/>
                  <a:sym typeface="Arial"/>
                </a:rPr>
                <a:t>Input</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sp>
          <p:nvSpPr>
            <p:cNvPr id="33" name="Google Shape;1690;p24">
              <a:extLst>
                <a:ext uri="{FF2B5EF4-FFF2-40B4-BE49-F238E27FC236}">
                  <a16:creationId xmlns:a16="http://schemas.microsoft.com/office/drawing/2014/main" id="{51222F5C-4BDE-4A5F-BAC7-1EB102AD9199}"/>
                </a:ext>
              </a:extLst>
            </p:cNvPr>
            <p:cNvSpPr/>
            <p:nvPr/>
          </p:nvSpPr>
          <p:spPr>
            <a:xfrm>
              <a:off x="899817" y="4181493"/>
              <a:ext cx="1161454" cy="543903"/>
            </a:xfrm>
            <a:prstGeom prst="rect">
              <a:avLst/>
            </a:prstGeom>
            <a:solidFill>
              <a:schemeClr val="accent5">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ea typeface="+mn-ea"/>
                  <a:cs typeface="Arial"/>
                  <a:sym typeface="Arial"/>
                </a:rPr>
                <a:t>Expected Output</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sp>
          <p:nvSpPr>
            <p:cNvPr id="34" name="Google Shape;1690;p24">
              <a:extLst>
                <a:ext uri="{FF2B5EF4-FFF2-40B4-BE49-F238E27FC236}">
                  <a16:creationId xmlns:a16="http://schemas.microsoft.com/office/drawing/2014/main" id="{51D8E8C6-FD64-4111-B2D3-ABBFEB162DAF}"/>
                </a:ext>
              </a:extLst>
            </p:cNvPr>
            <p:cNvSpPr/>
            <p:nvPr/>
          </p:nvSpPr>
          <p:spPr>
            <a:xfrm>
              <a:off x="4037506" y="4178943"/>
              <a:ext cx="1161454" cy="543903"/>
            </a:xfrm>
            <a:prstGeom prst="rect">
              <a:avLst/>
            </a:prstGeom>
            <a:solidFill>
              <a:schemeClr val="accent5">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lang="en-US" sz="1200" kern="0" dirty="0">
                  <a:solidFill>
                    <a:schemeClr val="bg1"/>
                  </a:solidFill>
                  <a:cs typeface="Arial"/>
                  <a:sym typeface="Arial"/>
                </a:rPr>
                <a:t>Any </a:t>
              </a:r>
              <a:r>
                <a:rPr kumimoji="0" lang="en-US" sz="1200" b="0" i="0" u="none" strike="noStrike" kern="0" cap="none" spc="0" normalizeH="0" baseline="0" noProof="0" dirty="0">
                  <a:ln>
                    <a:noFill/>
                  </a:ln>
                  <a:solidFill>
                    <a:schemeClr val="bg1"/>
                  </a:solidFill>
                  <a:effectLst/>
                  <a:uLnTx/>
                  <a:uFillTx/>
                  <a:ea typeface="+mn-ea"/>
                  <a:cs typeface="Arial"/>
                  <a:sym typeface="Arial"/>
                </a:rPr>
                <a:t>System</a:t>
              </a:r>
              <a:br>
                <a:rPr kumimoji="0" lang="en-US" sz="1200" b="0" i="0" u="none" strike="noStrike" kern="0" cap="none" spc="0" normalizeH="0" baseline="0" noProof="0" dirty="0">
                  <a:ln>
                    <a:noFill/>
                  </a:ln>
                  <a:solidFill>
                    <a:schemeClr val="bg1"/>
                  </a:solidFill>
                  <a:effectLst/>
                  <a:uLnTx/>
                  <a:uFillTx/>
                  <a:ea typeface="+mn-ea"/>
                  <a:cs typeface="Arial"/>
                  <a:sym typeface="Arial"/>
                </a:rPr>
              </a:br>
              <a:r>
                <a:rPr kumimoji="0" lang="en-US" sz="1200" b="0" i="0" u="none" strike="noStrike" kern="0" cap="none" spc="0" normalizeH="0" baseline="0" noProof="0" dirty="0">
                  <a:ln>
                    <a:noFill/>
                  </a:ln>
                  <a:solidFill>
                    <a:schemeClr val="bg1"/>
                  </a:solidFill>
                  <a:effectLst/>
                  <a:uLnTx/>
                  <a:uFillTx/>
                  <a:ea typeface="+mn-ea"/>
                  <a:cs typeface="Arial"/>
                  <a:sym typeface="Arial"/>
                </a:rPr>
                <a:t>Input</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sp>
          <p:nvSpPr>
            <p:cNvPr id="29" name="Google Shape;1698;p24">
              <a:extLst>
                <a:ext uri="{FF2B5EF4-FFF2-40B4-BE49-F238E27FC236}">
                  <a16:creationId xmlns:a16="http://schemas.microsoft.com/office/drawing/2014/main" id="{69EEF5FC-78AE-49D1-887F-3C36BFA0B527}"/>
                </a:ext>
              </a:extLst>
            </p:cNvPr>
            <p:cNvSpPr/>
            <p:nvPr/>
          </p:nvSpPr>
          <p:spPr>
            <a:xfrm>
              <a:off x="4005936" y="5022690"/>
              <a:ext cx="896164" cy="890232"/>
            </a:xfrm>
            <a:prstGeom prst="ellipse">
              <a:avLst/>
            </a:prstGeom>
            <a:solidFill>
              <a:schemeClr val="bg1"/>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C00000"/>
                  </a:solidFill>
                  <a:effectLst/>
                  <a:uLnTx/>
                  <a:uFillTx/>
                  <a:ea typeface="+mn-ea"/>
                  <a:cs typeface="Arial"/>
                  <a:sym typeface="Arial"/>
                </a:rPr>
                <a:t>Red</a:t>
              </a:r>
              <a:r>
                <a:rPr kumimoji="0" lang="en-US" sz="1200" b="0" i="0" u="none" strike="noStrike" kern="0" cap="none" spc="0" normalizeH="0" baseline="0" noProof="0" dirty="0">
                  <a:ln>
                    <a:noFill/>
                  </a:ln>
                  <a:effectLst/>
                  <a:uLnTx/>
                  <a:uFillTx/>
                  <a:ea typeface="+mn-ea"/>
                  <a:cs typeface="Arial"/>
                  <a:sym typeface="Arial"/>
                </a:rPr>
                <a:t> &amp; </a:t>
              </a:r>
              <a:r>
                <a:rPr kumimoji="0" lang="en-US" sz="1200" b="0" i="0" u="none" strike="noStrike" kern="0" cap="none" spc="0" normalizeH="0" baseline="0" noProof="0" dirty="0">
                  <a:ln>
                    <a:noFill/>
                  </a:ln>
                  <a:solidFill>
                    <a:schemeClr val="accent1"/>
                  </a:solidFill>
                  <a:effectLst/>
                  <a:uLnTx/>
                  <a:uFillTx/>
                  <a:ea typeface="+mn-ea"/>
                  <a:cs typeface="Arial"/>
                  <a:sym typeface="Arial"/>
                </a:rPr>
                <a:t>Blue</a:t>
              </a:r>
              <a:r>
                <a:rPr kumimoji="0" lang="en-US" sz="1200" b="0" i="0" u="none" strike="noStrike" kern="0" cap="none" spc="0" normalizeH="0" baseline="0" noProof="0" dirty="0">
                  <a:ln>
                    <a:noFill/>
                  </a:ln>
                  <a:effectLst/>
                  <a:uLnTx/>
                  <a:uFillTx/>
                  <a:ea typeface="+mn-ea"/>
                  <a:cs typeface="Arial"/>
                  <a:sym typeface="Arial"/>
                </a:rPr>
                <a:t> Teams</a:t>
              </a:r>
              <a:endParaRPr kumimoji="0" sz="1200" b="0" i="0" u="none" strike="noStrike" kern="0" cap="none" spc="0" normalizeH="0" baseline="0" noProof="0" dirty="0">
                <a:ln>
                  <a:noFill/>
                </a:ln>
                <a:effectLst/>
                <a:uLnTx/>
                <a:uFillTx/>
                <a:ea typeface="+mn-ea"/>
                <a:cs typeface="Arial"/>
                <a:sym typeface="Arial"/>
              </a:endParaRPr>
            </a:p>
          </p:txBody>
        </p:sp>
      </p:grpSp>
    </p:spTree>
    <p:extLst>
      <p:ext uri="{BB962C8B-B14F-4D97-AF65-F5344CB8AC3E}">
        <p14:creationId xmlns:p14="http://schemas.microsoft.com/office/powerpoint/2010/main" val="31712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1690;p24">
            <a:extLst>
              <a:ext uri="{FF2B5EF4-FFF2-40B4-BE49-F238E27FC236}">
                <a16:creationId xmlns:a16="http://schemas.microsoft.com/office/drawing/2014/main" id="{ED5E101A-5487-49F4-BA17-4DDDF4708E79}"/>
              </a:ext>
            </a:extLst>
          </p:cNvPr>
          <p:cNvSpPr/>
          <p:nvPr/>
        </p:nvSpPr>
        <p:spPr>
          <a:xfrm>
            <a:off x="1112898" y="3867426"/>
            <a:ext cx="11079102" cy="1581493"/>
          </a:xfrm>
          <a:prstGeom prst="rect">
            <a:avLst/>
          </a:prstGeom>
          <a:solidFill>
            <a:srgbClr val="DBE8F4">
              <a:alpha val="69804"/>
            </a:srgbClr>
          </a:solidFill>
          <a:ln w="9525" cap="flat" cmpd="sng">
            <a:solidFill>
              <a:schemeClr val="tx1"/>
            </a:solidFill>
            <a:prstDash val="solid"/>
            <a:round/>
            <a:headEnd type="none" w="sm" len="sm"/>
            <a:tailEnd type="none" w="sm" len="sm"/>
          </a:ln>
        </p:spPr>
        <p:txBody>
          <a:bodyPr spcFirstLastPara="1" wrap="square" lIns="91425" tIns="182880" rIns="91425" bIns="91425" anchor="t"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effectLst/>
                <a:uLnTx/>
                <a:uFillTx/>
                <a:ea typeface="+mn-ea"/>
                <a:cs typeface="Arial"/>
                <a:sym typeface="Arial"/>
              </a:rPr>
              <a:t>PIPELINE </a:t>
            </a:r>
            <a:endParaRPr kumimoji="0" sz="1500" b="1" i="0" u="none" strike="noStrike" kern="0" cap="none" spc="0" normalizeH="0" baseline="0" noProof="0" dirty="0">
              <a:ln>
                <a:noFill/>
              </a:ln>
              <a:effectLst/>
              <a:uLnTx/>
              <a:uFillTx/>
              <a:ea typeface="+mn-ea"/>
              <a:cs typeface="Arial"/>
              <a:sym typeface="Arial"/>
            </a:endParaRPr>
          </a:p>
        </p:txBody>
      </p:sp>
      <p:sp>
        <p:nvSpPr>
          <p:cNvPr id="42" name="Google Shape;1690;p24">
            <a:extLst>
              <a:ext uri="{FF2B5EF4-FFF2-40B4-BE49-F238E27FC236}">
                <a16:creationId xmlns:a16="http://schemas.microsoft.com/office/drawing/2014/main" id="{FDCCA6DB-AC46-4575-BC93-A1B8EA34C65A}"/>
              </a:ext>
            </a:extLst>
          </p:cNvPr>
          <p:cNvSpPr/>
          <p:nvPr/>
        </p:nvSpPr>
        <p:spPr>
          <a:xfrm>
            <a:off x="2146286" y="4365675"/>
            <a:ext cx="3912466" cy="938251"/>
          </a:xfrm>
          <a:prstGeom prst="rect">
            <a:avLst/>
          </a:prstGeom>
          <a:solidFill>
            <a:schemeClr val="accent1">
              <a:lumMod val="40000"/>
              <a:lumOff val="60000"/>
              <a:alpha val="76863"/>
            </a:scheme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ea typeface="+mn-ea"/>
                <a:cs typeface="Arial"/>
                <a:sym typeface="Arial"/>
              </a:rPr>
              <a:t>Continuous Integration (CI)</a:t>
            </a:r>
            <a:endParaRPr kumimoji="0" sz="1200" b="0" i="0" u="none" strike="noStrike" kern="0" cap="none" spc="0" normalizeH="0" baseline="0" noProof="0" dirty="0">
              <a:ln>
                <a:noFill/>
              </a:ln>
              <a:effectLst/>
              <a:uLnTx/>
              <a:uFillTx/>
              <a:ea typeface="+mn-ea"/>
              <a:cs typeface="Arial"/>
              <a:sym typeface="Arial"/>
            </a:endParaRPr>
          </a:p>
        </p:txBody>
      </p:sp>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p:txBody>
          <a:bodyPr/>
          <a:lstStyle/>
          <a:p>
            <a:r>
              <a:rPr lang="en-US"/>
              <a:t>Calmer air</a:t>
            </a:r>
            <a:endParaRPr lang="en-US" dirty="0"/>
          </a:p>
        </p:txBody>
      </p:sp>
      <p:sp>
        <p:nvSpPr>
          <p:cNvPr id="2" name="Content Placeholder 1">
            <a:extLst>
              <a:ext uri="{FF2B5EF4-FFF2-40B4-BE49-F238E27FC236}">
                <a16:creationId xmlns:a16="http://schemas.microsoft.com/office/drawing/2014/main" id="{78A7669D-0370-44AA-BC19-3AAF5C874584}"/>
              </a:ext>
            </a:extLst>
          </p:cNvPr>
          <p:cNvSpPr>
            <a:spLocks noGrp="1"/>
          </p:cNvSpPr>
          <p:nvPr>
            <p:ph sz="quarter" idx="13"/>
          </p:nvPr>
        </p:nvSpPr>
        <p:spPr>
          <a:xfrm>
            <a:off x="406400" y="1249516"/>
            <a:ext cx="11379200" cy="2780371"/>
          </a:xfrm>
        </p:spPr>
        <p:txBody>
          <a:bodyPr/>
          <a:lstStyle/>
          <a:p>
            <a:pPr marL="0" indent="0">
              <a:spcAft>
                <a:spcPts val="1500"/>
              </a:spcAft>
              <a:buNone/>
            </a:pPr>
            <a:r>
              <a:rPr lang="en-US" dirty="0"/>
              <a:t>Lessons:</a:t>
            </a:r>
          </a:p>
          <a:p>
            <a:r>
              <a:rPr lang="en-US" dirty="0"/>
              <a:t>Tech writers &amp; refactoring code base</a:t>
            </a:r>
          </a:p>
          <a:p>
            <a:pPr>
              <a:spcAft>
                <a:spcPts val="0"/>
              </a:spcAft>
            </a:pPr>
            <a:r>
              <a:rPr lang="en-US" dirty="0"/>
              <a:t>Security requires audit data</a:t>
            </a:r>
          </a:p>
          <a:p>
            <a:pPr lvl="1">
              <a:spcAft>
                <a:spcPts val="600"/>
              </a:spcAft>
            </a:pPr>
            <a:r>
              <a:rPr lang="en-US" dirty="0"/>
              <a:t>Merges with infrastructure</a:t>
            </a:r>
          </a:p>
          <a:p>
            <a:r>
              <a:rPr lang="en-US" dirty="0"/>
              <a:t>Devs coordinate resources</a:t>
            </a:r>
          </a:p>
        </p:txBody>
      </p:sp>
      <p:sp>
        <p:nvSpPr>
          <p:cNvPr id="13" name="Google Shape;1690;p24">
            <a:extLst>
              <a:ext uri="{FF2B5EF4-FFF2-40B4-BE49-F238E27FC236}">
                <a16:creationId xmlns:a16="http://schemas.microsoft.com/office/drawing/2014/main" id="{4F2D25C0-9A61-4AFE-AF83-E44DCA2E16BF}"/>
              </a:ext>
            </a:extLst>
          </p:cNvPr>
          <p:cNvSpPr/>
          <p:nvPr/>
        </p:nvSpPr>
        <p:spPr>
          <a:xfrm>
            <a:off x="1383913" y="4591033"/>
            <a:ext cx="659017" cy="643056"/>
          </a:xfrm>
          <a:prstGeom prst="rect">
            <a:avLst/>
          </a:prstGeom>
          <a:solidFill>
            <a:schemeClr val="accent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ea typeface="+mn-ea"/>
                <a:cs typeface="Arial"/>
                <a:sym typeface="Arial"/>
              </a:rPr>
              <a:t>Plan</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sp>
        <p:nvSpPr>
          <p:cNvPr id="8" name="Cylinder 7">
            <a:extLst>
              <a:ext uri="{FF2B5EF4-FFF2-40B4-BE49-F238E27FC236}">
                <a16:creationId xmlns:a16="http://schemas.microsoft.com/office/drawing/2014/main" id="{FAF88F12-7081-4D15-A4DA-5C7B5BF59E18}"/>
              </a:ext>
            </a:extLst>
          </p:cNvPr>
          <p:cNvSpPr/>
          <p:nvPr/>
        </p:nvSpPr>
        <p:spPr>
          <a:xfrm>
            <a:off x="6275905" y="4730451"/>
            <a:ext cx="659017" cy="3642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1690;p24">
            <a:extLst>
              <a:ext uri="{FF2B5EF4-FFF2-40B4-BE49-F238E27FC236}">
                <a16:creationId xmlns:a16="http://schemas.microsoft.com/office/drawing/2014/main" id="{5037C1DF-70B5-4A55-98B8-C3D2923A97C0}"/>
              </a:ext>
            </a:extLst>
          </p:cNvPr>
          <p:cNvSpPr/>
          <p:nvPr/>
        </p:nvSpPr>
        <p:spPr>
          <a:xfrm>
            <a:off x="6138018" y="5113445"/>
            <a:ext cx="934789" cy="269967"/>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ea typeface="+mn-ea"/>
                <a:cs typeface="Arial"/>
                <a:sym typeface="Arial"/>
              </a:rPr>
              <a:t>Artifacts</a:t>
            </a:r>
            <a:endParaRPr kumimoji="0" sz="1200" b="0" i="0" u="none" strike="noStrike" kern="0" cap="none" spc="0" normalizeH="0" baseline="0" noProof="0" dirty="0">
              <a:ln>
                <a:noFill/>
              </a:ln>
              <a:effectLst/>
              <a:uLnTx/>
              <a:uFillTx/>
              <a:ea typeface="+mn-ea"/>
              <a:cs typeface="Arial"/>
              <a:sym typeface="Arial"/>
            </a:endParaRPr>
          </a:p>
        </p:txBody>
      </p:sp>
      <p:grpSp>
        <p:nvGrpSpPr>
          <p:cNvPr id="29" name="Group 28">
            <a:extLst>
              <a:ext uri="{FF2B5EF4-FFF2-40B4-BE49-F238E27FC236}">
                <a16:creationId xmlns:a16="http://schemas.microsoft.com/office/drawing/2014/main" id="{4AA9B4B7-B1FC-474A-A60A-A214DE21FB9B}"/>
              </a:ext>
            </a:extLst>
          </p:cNvPr>
          <p:cNvGrpSpPr/>
          <p:nvPr/>
        </p:nvGrpSpPr>
        <p:grpSpPr>
          <a:xfrm>
            <a:off x="2249982" y="4710997"/>
            <a:ext cx="3706402" cy="403128"/>
            <a:chOff x="1644826" y="5155860"/>
            <a:chExt cx="4084954" cy="444301"/>
          </a:xfrm>
          <a:solidFill>
            <a:schemeClr val="accent1"/>
          </a:solidFill>
        </p:grpSpPr>
        <p:sp>
          <p:nvSpPr>
            <p:cNvPr id="14" name="Google Shape;1690;p24">
              <a:extLst>
                <a:ext uri="{FF2B5EF4-FFF2-40B4-BE49-F238E27FC236}">
                  <a16:creationId xmlns:a16="http://schemas.microsoft.com/office/drawing/2014/main" id="{65DCAC6E-0BED-4A4E-9185-9D66B13616C1}"/>
                </a:ext>
              </a:extLst>
            </p:cNvPr>
            <p:cNvSpPr/>
            <p:nvPr/>
          </p:nvSpPr>
          <p:spPr>
            <a:xfrm>
              <a:off x="1644826"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Backlog &amp; Design</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21" name="Google Shape;1690;p24">
              <a:extLst>
                <a:ext uri="{FF2B5EF4-FFF2-40B4-BE49-F238E27FC236}">
                  <a16:creationId xmlns:a16="http://schemas.microsoft.com/office/drawing/2014/main" id="{10B90C01-45BD-45D3-9A7C-8878D06961AB}"/>
                </a:ext>
              </a:extLst>
            </p:cNvPr>
            <p:cNvSpPr/>
            <p:nvPr/>
          </p:nvSpPr>
          <p:spPr>
            <a:xfrm>
              <a:off x="2694881"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Code &amp;</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Test</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22" name="Google Shape;1690;p24">
              <a:extLst>
                <a:ext uri="{FF2B5EF4-FFF2-40B4-BE49-F238E27FC236}">
                  <a16:creationId xmlns:a16="http://schemas.microsoft.com/office/drawing/2014/main" id="{3546B0B7-7D3B-4BFF-8B68-A5A111D968C9}"/>
                </a:ext>
              </a:extLst>
            </p:cNvPr>
            <p:cNvSpPr/>
            <p:nvPr/>
          </p:nvSpPr>
          <p:spPr>
            <a:xfrm>
              <a:off x="3744936"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Commit</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&amp; Merge</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23" name="Google Shape;1690;p24">
              <a:extLst>
                <a:ext uri="{FF2B5EF4-FFF2-40B4-BE49-F238E27FC236}">
                  <a16:creationId xmlns:a16="http://schemas.microsoft.com/office/drawing/2014/main" id="{E88FF089-A57D-4927-ABFA-96DE4579E639}"/>
                </a:ext>
              </a:extLst>
            </p:cNvPr>
            <p:cNvSpPr/>
            <p:nvPr/>
          </p:nvSpPr>
          <p:spPr>
            <a:xfrm>
              <a:off x="4794991"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Build &amp;</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Test</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grpSp>
      <p:cxnSp>
        <p:nvCxnSpPr>
          <p:cNvPr id="10" name="Straight Connector 9">
            <a:extLst>
              <a:ext uri="{FF2B5EF4-FFF2-40B4-BE49-F238E27FC236}">
                <a16:creationId xmlns:a16="http://schemas.microsoft.com/office/drawing/2014/main" id="{7748894D-5B26-4E0F-A140-E215590C8F81}"/>
              </a:ext>
            </a:extLst>
          </p:cNvPr>
          <p:cNvCxnSpPr>
            <a:stCxn id="14" idx="3"/>
            <a:endCxn id="21" idx="1"/>
          </p:cNvCxnSpPr>
          <p:nvPr/>
        </p:nvCxnSpPr>
        <p:spPr>
          <a:xfrm>
            <a:off x="3098144" y="4912561"/>
            <a:ext cx="104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33CACA-0D87-447F-9103-B6BFB617D347}"/>
              </a:ext>
            </a:extLst>
          </p:cNvPr>
          <p:cNvCxnSpPr>
            <a:cxnSpLocks/>
            <a:stCxn id="21" idx="3"/>
            <a:endCxn id="22" idx="1"/>
          </p:cNvCxnSpPr>
          <p:nvPr/>
        </p:nvCxnSpPr>
        <p:spPr>
          <a:xfrm>
            <a:off x="4050891" y="4912561"/>
            <a:ext cx="1045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25ACD2-DD30-42BE-ACBF-EC56EE75F8E0}"/>
              </a:ext>
            </a:extLst>
          </p:cNvPr>
          <p:cNvCxnSpPr>
            <a:cxnSpLocks/>
            <a:stCxn id="22" idx="3"/>
            <a:endCxn id="23" idx="1"/>
          </p:cNvCxnSpPr>
          <p:nvPr/>
        </p:nvCxnSpPr>
        <p:spPr>
          <a:xfrm>
            <a:off x="5003637" y="4912561"/>
            <a:ext cx="104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C76477-BB12-432F-AE0B-1F3FD434267D}"/>
              </a:ext>
            </a:extLst>
          </p:cNvPr>
          <p:cNvCxnSpPr>
            <a:cxnSpLocks/>
            <a:stCxn id="23" idx="3"/>
            <a:endCxn id="8" idx="2"/>
          </p:cNvCxnSpPr>
          <p:nvPr/>
        </p:nvCxnSpPr>
        <p:spPr>
          <a:xfrm>
            <a:off x="5956384" y="4912561"/>
            <a:ext cx="319521"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A69AB84-C9F0-4AFF-9FCA-F1AA708C1605}"/>
              </a:ext>
            </a:extLst>
          </p:cNvPr>
          <p:cNvCxnSpPr>
            <a:cxnSpLocks/>
            <a:stCxn id="13" idx="3"/>
            <a:endCxn id="14" idx="1"/>
          </p:cNvCxnSpPr>
          <p:nvPr/>
        </p:nvCxnSpPr>
        <p:spPr>
          <a:xfrm>
            <a:off x="2042930" y="4912561"/>
            <a:ext cx="207052"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Google Shape;1690;p24">
            <a:extLst>
              <a:ext uri="{FF2B5EF4-FFF2-40B4-BE49-F238E27FC236}">
                <a16:creationId xmlns:a16="http://schemas.microsoft.com/office/drawing/2014/main" id="{87768FFA-71DA-4F51-89F9-7C317A92CC32}"/>
              </a:ext>
            </a:extLst>
          </p:cNvPr>
          <p:cNvSpPr/>
          <p:nvPr/>
        </p:nvSpPr>
        <p:spPr>
          <a:xfrm>
            <a:off x="7086442" y="4365675"/>
            <a:ext cx="3940472" cy="938251"/>
          </a:xfrm>
          <a:prstGeom prst="rect">
            <a:avLst/>
          </a:prstGeom>
          <a:solidFill>
            <a:schemeClr val="accent5">
              <a:lumMod val="20000"/>
              <a:lumOff val="80000"/>
              <a:alpha val="76863"/>
            </a:schemeClr>
          </a:solidFill>
          <a:ln w="9525" cap="flat" cmpd="sng">
            <a:solidFill>
              <a:schemeClr val="tx1"/>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effectLst/>
                <a:uLnTx/>
                <a:uFillTx/>
                <a:ea typeface="+mn-ea"/>
                <a:cs typeface="Arial"/>
                <a:sym typeface="Arial"/>
              </a:rPr>
              <a:t>Continuous Delivery &amp; Deployment (CD)</a:t>
            </a:r>
            <a:endParaRPr kumimoji="0" sz="1200" b="0" i="0" u="none" strike="noStrike" kern="0" cap="none" spc="0" normalizeH="0" baseline="0" noProof="0" dirty="0">
              <a:ln>
                <a:noFill/>
              </a:ln>
              <a:effectLst/>
              <a:uLnTx/>
              <a:uFillTx/>
              <a:ea typeface="+mn-ea"/>
              <a:cs typeface="Arial"/>
              <a:sym typeface="Arial"/>
            </a:endParaRPr>
          </a:p>
        </p:txBody>
      </p:sp>
      <p:sp>
        <p:nvSpPr>
          <p:cNvPr id="44" name="Google Shape;1690;p24">
            <a:extLst>
              <a:ext uri="{FF2B5EF4-FFF2-40B4-BE49-F238E27FC236}">
                <a16:creationId xmlns:a16="http://schemas.microsoft.com/office/drawing/2014/main" id="{EA0E86CF-2339-4D75-9A40-F85B028C9E81}"/>
              </a:ext>
            </a:extLst>
          </p:cNvPr>
          <p:cNvSpPr/>
          <p:nvPr/>
        </p:nvSpPr>
        <p:spPr>
          <a:xfrm>
            <a:off x="11244067" y="4591033"/>
            <a:ext cx="748489" cy="643056"/>
          </a:xfrm>
          <a:prstGeom prst="rect">
            <a:avLst/>
          </a:prstGeom>
          <a:solidFill>
            <a:schemeClr val="accent5">
              <a:lumMod val="7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2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ea typeface="+mn-ea"/>
                <a:cs typeface="Arial"/>
                <a:sym typeface="Arial"/>
              </a:rPr>
              <a:t>Operate</a:t>
            </a:r>
            <a:endParaRPr kumimoji="0" sz="1200" b="0" i="0" u="none" strike="noStrike" kern="0" cap="none" spc="0" normalizeH="0" baseline="0" noProof="0" dirty="0">
              <a:ln>
                <a:noFill/>
              </a:ln>
              <a:solidFill>
                <a:schemeClr val="bg1"/>
              </a:solidFill>
              <a:effectLst/>
              <a:uLnTx/>
              <a:uFillTx/>
              <a:ea typeface="+mn-ea"/>
              <a:cs typeface="Arial"/>
              <a:sym typeface="Arial"/>
            </a:endParaRPr>
          </a:p>
        </p:txBody>
      </p:sp>
      <p:grpSp>
        <p:nvGrpSpPr>
          <p:cNvPr id="45" name="Group 44">
            <a:extLst>
              <a:ext uri="{FF2B5EF4-FFF2-40B4-BE49-F238E27FC236}">
                <a16:creationId xmlns:a16="http://schemas.microsoft.com/office/drawing/2014/main" id="{61BC03C1-E797-431E-9987-66E3E36EB689}"/>
              </a:ext>
            </a:extLst>
          </p:cNvPr>
          <p:cNvGrpSpPr/>
          <p:nvPr/>
        </p:nvGrpSpPr>
        <p:grpSpPr>
          <a:xfrm>
            <a:off x="7218144" y="4710997"/>
            <a:ext cx="3706402" cy="403128"/>
            <a:chOff x="1644826" y="5155860"/>
            <a:chExt cx="4084954" cy="444301"/>
          </a:xfrm>
          <a:solidFill>
            <a:schemeClr val="accent5">
              <a:lumMod val="75000"/>
            </a:schemeClr>
          </a:solidFill>
        </p:grpSpPr>
        <p:sp>
          <p:nvSpPr>
            <p:cNvPr id="46" name="Google Shape;1690;p24">
              <a:extLst>
                <a:ext uri="{FF2B5EF4-FFF2-40B4-BE49-F238E27FC236}">
                  <a16:creationId xmlns:a16="http://schemas.microsoft.com/office/drawing/2014/main" id="{CB08507A-D460-488F-942F-F30BE5F16191}"/>
                </a:ext>
              </a:extLst>
            </p:cNvPr>
            <p:cNvSpPr/>
            <p:nvPr/>
          </p:nvSpPr>
          <p:spPr>
            <a:xfrm>
              <a:off x="1644826"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SAT &amp;</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UAT</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47" name="Google Shape;1690;p24">
              <a:extLst>
                <a:ext uri="{FF2B5EF4-FFF2-40B4-BE49-F238E27FC236}">
                  <a16:creationId xmlns:a16="http://schemas.microsoft.com/office/drawing/2014/main" id="{A6ABCABC-1AFC-4D44-850E-95294EC26EA6}"/>
                </a:ext>
              </a:extLst>
            </p:cNvPr>
            <p:cNvSpPr/>
            <p:nvPr/>
          </p:nvSpPr>
          <p:spPr>
            <a:xfrm>
              <a:off x="2694881"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Approve</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Release</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48" name="Google Shape;1690;p24">
              <a:extLst>
                <a:ext uri="{FF2B5EF4-FFF2-40B4-BE49-F238E27FC236}">
                  <a16:creationId xmlns:a16="http://schemas.microsoft.com/office/drawing/2014/main" id="{F993E705-ABEC-4470-9A9B-8FABA2B35989}"/>
                </a:ext>
              </a:extLst>
            </p:cNvPr>
            <p:cNvSpPr/>
            <p:nvPr/>
          </p:nvSpPr>
          <p:spPr>
            <a:xfrm>
              <a:off x="3744936"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Deploy</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to Prod</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sp>
          <p:nvSpPr>
            <p:cNvPr id="49" name="Google Shape;1690;p24">
              <a:extLst>
                <a:ext uri="{FF2B5EF4-FFF2-40B4-BE49-F238E27FC236}">
                  <a16:creationId xmlns:a16="http://schemas.microsoft.com/office/drawing/2014/main" id="{BEB9E50B-0AA2-4EAF-BB45-2798B5ACC079}"/>
                </a:ext>
              </a:extLst>
            </p:cNvPr>
            <p:cNvSpPr/>
            <p:nvPr/>
          </p:nvSpPr>
          <p:spPr>
            <a:xfrm>
              <a:off x="4794991" y="5155860"/>
              <a:ext cx="934789" cy="444301"/>
            </a:xfrm>
            <a:prstGeom prst="rect">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ts val="1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ea typeface="+mn-ea"/>
                  <a:cs typeface="Arial"/>
                  <a:sym typeface="Arial"/>
                </a:rPr>
                <a:t>Post-prod</a:t>
              </a:r>
              <a:br>
                <a:rPr kumimoji="0" lang="en-US" sz="1000" b="0" i="0" u="none" strike="noStrike" kern="0" cap="none" spc="0" normalizeH="0" baseline="0" noProof="0" dirty="0">
                  <a:ln>
                    <a:noFill/>
                  </a:ln>
                  <a:solidFill>
                    <a:schemeClr val="bg1"/>
                  </a:solidFill>
                  <a:effectLst/>
                  <a:uLnTx/>
                  <a:uFillTx/>
                  <a:ea typeface="+mn-ea"/>
                  <a:cs typeface="Arial"/>
                  <a:sym typeface="Arial"/>
                </a:rPr>
              </a:br>
              <a:r>
                <a:rPr kumimoji="0" lang="en-US" sz="1000" b="0" i="0" u="none" strike="noStrike" kern="0" cap="none" spc="0" normalizeH="0" baseline="0" noProof="0" dirty="0">
                  <a:ln>
                    <a:noFill/>
                  </a:ln>
                  <a:solidFill>
                    <a:schemeClr val="bg1"/>
                  </a:solidFill>
                  <a:effectLst/>
                  <a:uLnTx/>
                  <a:uFillTx/>
                  <a:ea typeface="+mn-ea"/>
                  <a:cs typeface="Arial"/>
                  <a:sym typeface="Arial"/>
                </a:rPr>
                <a:t>Tests</a:t>
              </a:r>
              <a:endParaRPr kumimoji="0" sz="1000" b="0" i="0" u="none" strike="noStrike" kern="0" cap="none" spc="0" normalizeH="0" baseline="0" noProof="0" dirty="0">
                <a:ln>
                  <a:noFill/>
                </a:ln>
                <a:solidFill>
                  <a:schemeClr val="bg1"/>
                </a:solidFill>
                <a:effectLst/>
                <a:uLnTx/>
                <a:uFillTx/>
                <a:ea typeface="+mn-ea"/>
                <a:cs typeface="Arial"/>
                <a:sym typeface="Arial"/>
              </a:endParaRPr>
            </a:p>
          </p:txBody>
        </p:sp>
      </p:grpSp>
      <p:cxnSp>
        <p:nvCxnSpPr>
          <p:cNvPr id="50" name="Straight Connector 49">
            <a:extLst>
              <a:ext uri="{FF2B5EF4-FFF2-40B4-BE49-F238E27FC236}">
                <a16:creationId xmlns:a16="http://schemas.microsoft.com/office/drawing/2014/main" id="{B58D5C5C-4C51-4582-A6C1-B7C825BCB93C}"/>
              </a:ext>
            </a:extLst>
          </p:cNvPr>
          <p:cNvCxnSpPr>
            <a:stCxn id="46" idx="3"/>
            <a:endCxn id="47" idx="1"/>
          </p:cNvCxnSpPr>
          <p:nvPr/>
        </p:nvCxnSpPr>
        <p:spPr>
          <a:xfrm>
            <a:off x="8066306" y="4912561"/>
            <a:ext cx="104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00F93D5-BB59-43E1-8E4D-7C5FFD6131C8}"/>
              </a:ext>
            </a:extLst>
          </p:cNvPr>
          <p:cNvCxnSpPr>
            <a:cxnSpLocks/>
            <a:stCxn id="47" idx="3"/>
            <a:endCxn id="48" idx="1"/>
          </p:cNvCxnSpPr>
          <p:nvPr/>
        </p:nvCxnSpPr>
        <p:spPr>
          <a:xfrm>
            <a:off x="9019053" y="4912561"/>
            <a:ext cx="1045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02D762-5AD6-4C21-B7C8-5D259956599A}"/>
              </a:ext>
            </a:extLst>
          </p:cNvPr>
          <p:cNvCxnSpPr>
            <a:cxnSpLocks/>
            <a:stCxn id="48" idx="3"/>
            <a:endCxn id="49" idx="1"/>
          </p:cNvCxnSpPr>
          <p:nvPr/>
        </p:nvCxnSpPr>
        <p:spPr>
          <a:xfrm>
            <a:off x="9971799" y="4912561"/>
            <a:ext cx="1045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28DE9AF-C8F1-4FE0-AA66-A90B0F86CCC6}"/>
              </a:ext>
            </a:extLst>
          </p:cNvPr>
          <p:cNvCxnSpPr>
            <a:cxnSpLocks/>
            <a:stCxn id="49" idx="3"/>
            <a:endCxn id="44" idx="1"/>
          </p:cNvCxnSpPr>
          <p:nvPr/>
        </p:nvCxnSpPr>
        <p:spPr>
          <a:xfrm>
            <a:off x="10924546" y="4912561"/>
            <a:ext cx="319521"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FBD4D1-42C0-4CD7-AF15-45FDA5CD050B}"/>
              </a:ext>
            </a:extLst>
          </p:cNvPr>
          <p:cNvCxnSpPr>
            <a:cxnSpLocks/>
            <a:stCxn id="8" idx="4"/>
            <a:endCxn id="46" idx="1"/>
          </p:cNvCxnSpPr>
          <p:nvPr/>
        </p:nvCxnSpPr>
        <p:spPr>
          <a:xfrm>
            <a:off x="6934922" y="4912561"/>
            <a:ext cx="283222" cy="0"/>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5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a:xfrm>
            <a:off x="406400" y="406400"/>
            <a:ext cx="10639053" cy="1092200"/>
          </a:xfrm>
        </p:spPr>
        <p:txBody>
          <a:bodyPr/>
          <a:lstStyle/>
          <a:p>
            <a:r>
              <a:rPr lang="en-US" dirty="0"/>
              <a:t>Where’s that chart?</a:t>
            </a:r>
          </a:p>
        </p:txBody>
      </p:sp>
      <p:sp>
        <p:nvSpPr>
          <p:cNvPr id="7" name="Content Placeholder 6">
            <a:extLst>
              <a:ext uri="{FF2B5EF4-FFF2-40B4-BE49-F238E27FC236}">
                <a16:creationId xmlns:a16="http://schemas.microsoft.com/office/drawing/2014/main" id="{DF1D36B8-1CAD-4367-A27A-9C4B8473FD47}"/>
              </a:ext>
            </a:extLst>
          </p:cNvPr>
          <p:cNvSpPr>
            <a:spLocks noGrp="1"/>
          </p:cNvSpPr>
          <p:nvPr>
            <p:ph sz="quarter" idx="13"/>
          </p:nvPr>
        </p:nvSpPr>
        <p:spPr>
          <a:xfrm>
            <a:off x="406400" y="1228097"/>
            <a:ext cx="11379200" cy="1897875"/>
          </a:xfrm>
        </p:spPr>
        <p:txBody>
          <a:bodyPr>
            <a:normAutofit/>
          </a:bodyPr>
          <a:lstStyle/>
          <a:p>
            <a:r>
              <a:rPr lang="en-US" dirty="0"/>
              <a:t>Compliance paperwork</a:t>
            </a:r>
          </a:p>
          <a:p>
            <a:r>
              <a:rPr lang="en-US" dirty="0"/>
              <a:t>Federal Government requires continuous compliance </a:t>
            </a:r>
          </a:p>
          <a:p>
            <a:r>
              <a:rPr lang="en-US" dirty="0"/>
              <a:t>Integrating compliance and agile?</a:t>
            </a:r>
          </a:p>
        </p:txBody>
      </p:sp>
      <p:pic>
        <p:nvPicPr>
          <p:cNvPr id="2" name="Picture 1">
            <a:extLst>
              <a:ext uri="{FF2B5EF4-FFF2-40B4-BE49-F238E27FC236}">
                <a16:creationId xmlns:a16="http://schemas.microsoft.com/office/drawing/2014/main" id="{266A3AAE-3FDE-479D-922D-D3979B271AF9}"/>
              </a:ext>
            </a:extLst>
          </p:cNvPr>
          <p:cNvPicPr>
            <a:picLocks noChangeAspect="1"/>
          </p:cNvPicPr>
          <p:nvPr/>
        </p:nvPicPr>
        <p:blipFill>
          <a:blip r:embed="rId3"/>
          <a:stretch>
            <a:fillRect/>
          </a:stretch>
        </p:blipFill>
        <p:spPr>
          <a:xfrm>
            <a:off x="2175641" y="2636500"/>
            <a:ext cx="9609959" cy="2622338"/>
          </a:xfrm>
          <a:prstGeom prst="rect">
            <a:avLst/>
          </a:prstGeom>
        </p:spPr>
      </p:pic>
    </p:spTree>
    <p:extLst>
      <p:ext uri="{BB962C8B-B14F-4D97-AF65-F5344CB8AC3E}">
        <p14:creationId xmlns:p14="http://schemas.microsoft.com/office/powerpoint/2010/main" val="103005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p:txBody>
          <a:bodyPr/>
          <a:lstStyle/>
          <a:p>
            <a:r>
              <a:rPr lang="en-US" dirty="0"/>
              <a:t>On Track</a:t>
            </a:r>
          </a:p>
        </p:txBody>
      </p:sp>
      <p:sp>
        <p:nvSpPr>
          <p:cNvPr id="2" name="Content Placeholder 1">
            <a:extLst>
              <a:ext uri="{FF2B5EF4-FFF2-40B4-BE49-F238E27FC236}">
                <a16:creationId xmlns:a16="http://schemas.microsoft.com/office/drawing/2014/main" id="{A8548370-CDFF-4BD7-A705-6107EEC4D73A}"/>
              </a:ext>
            </a:extLst>
          </p:cNvPr>
          <p:cNvSpPr>
            <a:spLocks noGrp="1"/>
          </p:cNvSpPr>
          <p:nvPr>
            <p:ph sz="quarter" idx="13"/>
          </p:nvPr>
        </p:nvSpPr>
        <p:spPr>
          <a:xfrm>
            <a:off x="406400" y="1202862"/>
            <a:ext cx="8289731" cy="2529384"/>
          </a:xfrm>
        </p:spPr>
        <p:txBody>
          <a:bodyPr/>
          <a:lstStyle/>
          <a:p>
            <a:pPr marL="0" indent="0">
              <a:spcAft>
                <a:spcPts val="1500"/>
              </a:spcAft>
              <a:buNone/>
            </a:pPr>
            <a:r>
              <a:rPr lang="en-US" dirty="0"/>
              <a:t>Lessons:</a:t>
            </a:r>
          </a:p>
          <a:p>
            <a:r>
              <a:rPr lang="en-US" dirty="0"/>
              <a:t>Integrated security </a:t>
            </a:r>
            <a:br>
              <a:rPr lang="en-US" dirty="0"/>
            </a:br>
            <a:r>
              <a:rPr lang="en-US" dirty="0"/>
              <a:t>into teams</a:t>
            </a:r>
          </a:p>
          <a:p>
            <a:r>
              <a:rPr lang="en-US" dirty="0"/>
              <a:t>Establishing Continuous </a:t>
            </a:r>
            <a:br>
              <a:rPr lang="en-US" dirty="0"/>
            </a:br>
            <a:r>
              <a:rPr lang="en-US" dirty="0"/>
              <a:t>Monitoring solutions</a:t>
            </a:r>
          </a:p>
          <a:p>
            <a:endParaRPr lang="en-US" dirty="0"/>
          </a:p>
        </p:txBody>
      </p:sp>
      <p:grpSp>
        <p:nvGrpSpPr>
          <p:cNvPr id="11" name="Group 10">
            <a:extLst>
              <a:ext uri="{FF2B5EF4-FFF2-40B4-BE49-F238E27FC236}">
                <a16:creationId xmlns:a16="http://schemas.microsoft.com/office/drawing/2014/main" id="{4F16D19D-19F7-4411-B13C-E006FACE5272}"/>
              </a:ext>
            </a:extLst>
          </p:cNvPr>
          <p:cNvGrpSpPr/>
          <p:nvPr/>
        </p:nvGrpSpPr>
        <p:grpSpPr>
          <a:xfrm>
            <a:off x="3055263" y="3900197"/>
            <a:ext cx="3502001" cy="2631231"/>
            <a:chOff x="5498375" y="1301147"/>
            <a:chExt cx="3378925" cy="2627507"/>
          </a:xfrm>
        </p:grpSpPr>
        <p:pic>
          <p:nvPicPr>
            <p:cNvPr id="12" name="Picture 2" descr="When to use which Infrastructure-as-code tool | by Ramnath Nayak |  cloudnativeinfra | Medium">
              <a:extLst>
                <a:ext uri="{FF2B5EF4-FFF2-40B4-BE49-F238E27FC236}">
                  <a16:creationId xmlns:a16="http://schemas.microsoft.com/office/drawing/2014/main" id="{30072847-8A08-49EE-8600-519A0B4A0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375" y="1659988"/>
              <a:ext cx="3378925" cy="19098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3" descr="Shape, circle&#10;&#10;Description automatically generated">
              <a:extLst>
                <a:ext uri="{FF2B5EF4-FFF2-40B4-BE49-F238E27FC236}">
                  <a16:creationId xmlns:a16="http://schemas.microsoft.com/office/drawing/2014/main" id="{5184FC75-9FC9-42BE-A03C-6CA7E79404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544916" y="1301147"/>
              <a:ext cx="2627507" cy="2627507"/>
            </a:xfrm>
            <a:prstGeom prst="rect">
              <a:avLst/>
            </a:prstGeom>
          </p:spPr>
        </p:pic>
      </p:grpSp>
      <p:pic>
        <p:nvPicPr>
          <p:cNvPr id="4" name="Picture 3">
            <a:extLst>
              <a:ext uri="{FF2B5EF4-FFF2-40B4-BE49-F238E27FC236}">
                <a16:creationId xmlns:a16="http://schemas.microsoft.com/office/drawing/2014/main" id="{090D2B23-7664-4CC2-B55A-A17D8AE231B0}"/>
              </a:ext>
            </a:extLst>
          </p:cNvPr>
          <p:cNvPicPr>
            <a:picLocks noChangeAspect="1"/>
          </p:cNvPicPr>
          <p:nvPr/>
        </p:nvPicPr>
        <p:blipFill>
          <a:blip r:embed="rId5"/>
          <a:stretch>
            <a:fillRect/>
          </a:stretch>
        </p:blipFill>
        <p:spPr>
          <a:xfrm>
            <a:off x="5029204" y="685919"/>
            <a:ext cx="6635102" cy="3317552"/>
          </a:xfrm>
          <a:prstGeom prst="rect">
            <a:avLst/>
          </a:prstGeom>
        </p:spPr>
      </p:pic>
    </p:spTree>
    <p:extLst>
      <p:ext uri="{BB962C8B-B14F-4D97-AF65-F5344CB8AC3E}">
        <p14:creationId xmlns:p14="http://schemas.microsoft.com/office/powerpoint/2010/main" val="47799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n empty road&#10;&#10;Description automatically generated">
            <a:extLst>
              <a:ext uri="{FF2B5EF4-FFF2-40B4-BE49-F238E27FC236}">
                <a16:creationId xmlns:a16="http://schemas.microsoft.com/office/drawing/2014/main" id="{8A2E8B5C-337A-4041-B2D4-DD312CC0DB5B}"/>
              </a:ext>
            </a:extLst>
          </p:cNvPr>
          <p:cNvPicPr>
            <a:picLocks noChangeAspect="1"/>
          </p:cNvPicPr>
          <p:nvPr/>
        </p:nvPicPr>
        <p:blipFill>
          <a:blip r:embed="rId3"/>
          <a:stretch>
            <a:fillRect/>
          </a:stretch>
        </p:blipFill>
        <p:spPr>
          <a:xfrm>
            <a:off x="-1" y="2810351"/>
            <a:ext cx="12192000" cy="4056195"/>
          </a:xfrm>
          <a:prstGeom prst="rect">
            <a:avLst/>
          </a:prstGeom>
        </p:spPr>
      </p:pic>
      <p:sp>
        <p:nvSpPr>
          <p:cNvPr id="15" name="Rectangle 55">
            <a:extLst>
              <a:ext uri="{FF2B5EF4-FFF2-40B4-BE49-F238E27FC236}">
                <a16:creationId xmlns:a16="http://schemas.microsoft.com/office/drawing/2014/main" id="{79005EE4-8EC2-44EB-9CE2-3313202A3E46}"/>
              </a:ext>
            </a:extLst>
          </p:cNvPr>
          <p:cNvSpPr>
            <a:spLocks noChangeArrowheads="1"/>
          </p:cNvSpPr>
          <p:nvPr/>
        </p:nvSpPr>
        <p:spPr bwMode="white">
          <a:xfrm>
            <a:off x="203200" y="6481287"/>
            <a:ext cx="4368800" cy="158141"/>
          </a:xfrm>
          <a:prstGeom prst="rect">
            <a:avLst/>
          </a:prstGeom>
          <a:noFill/>
          <a:ln w="9525">
            <a:noFill/>
            <a:miter lim="800000"/>
            <a:headEnd/>
            <a:tailEnd/>
          </a:ln>
        </p:spPr>
        <p:txBody>
          <a:bodyPr lIns="0" tIns="0" rIns="0" bIns="0" anchor="ctr"/>
          <a:lstStyle/>
          <a:p>
            <a:pPr marL="0" marR="0" lvl="0" indent="0" algn="l" defTabSz="914363" rtl="0" eaLnBrk="1" fontAlgn="auto" latinLnBrk="0" hangingPunct="1">
              <a:lnSpc>
                <a:spcPct val="100000"/>
              </a:lnSpc>
              <a:spcBef>
                <a:spcPts val="0"/>
              </a:spcBef>
              <a:spcAft>
                <a:spcPts val="0"/>
              </a:spcAft>
              <a:buClrTx/>
              <a:buSzTx/>
              <a:buFontTx/>
              <a:buNone/>
              <a:tabLst/>
              <a:defRPr/>
            </a:pPr>
            <a:fld id="{8F82E0A0-C266-4798-8C8F-B9F91E9DA37E}" type="slidenum">
              <a:rPr kumimoji="0" lang="en-US" sz="933" b="0" i="0" u="none" strike="noStrike" kern="1200" cap="none" spc="0" normalizeH="0" baseline="0" noProof="0">
                <a:ln>
                  <a:noFill/>
                </a:ln>
                <a:solidFill>
                  <a:prstClr val="white">
                    <a:lumMod val="50000"/>
                  </a:prstClr>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14</a:t>
            </a:fld>
            <a:r>
              <a:rPr kumimoji="0" lang="en-US" sz="800" b="1" i="0" u="none" strike="noStrike" kern="1200" cap="none" spc="0" normalizeH="0" baseline="0" noProof="0">
                <a:ln>
                  <a:noFill/>
                </a:ln>
                <a:solidFill>
                  <a:srgbClr val="002776"/>
                </a:solidFill>
                <a:effectLst/>
                <a:uLnTx/>
                <a:uFillTx/>
                <a:latin typeface="Calibri"/>
                <a:ea typeface="+mn-ea"/>
                <a:cs typeface="+mn-cs"/>
              </a:rPr>
              <a:t>  </a:t>
            </a:r>
            <a:r>
              <a:rPr kumimoji="0" lang="en-US" sz="800" b="0" i="0" u="none" strike="noStrike" kern="1200" cap="none" spc="0" normalizeH="0" baseline="0" noProof="0">
                <a:ln>
                  <a:noFill/>
                </a:ln>
                <a:solidFill>
                  <a:prstClr val="white">
                    <a:lumMod val="85000"/>
                  </a:prstClr>
                </a:solidFill>
                <a:effectLst/>
                <a:uLnTx/>
                <a:uFillTx/>
                <a:latin typeface="Calibri Light" panose="020F0302020204030204" pitchFamily="34" charset="0"/>
                <a:ea typeface="+mn-ea"/>
                <a:cs typeface="Calibri Light" panose="020F0302020204030204" pitchFamily="34" charset="0"/>
              </a:rPr>
              <a:t>|  </a:t>
            </a:r>
            <a:r>
              <a:rPr kumimoji="0" lang="en-US" sz="933" b="0" i="0" u="none" strike="noStrike" kern="1200" cap="none" spc="267" normalizeH="0" baseline="0" noProof="0">
                <a:ln>
                  <a:noFill/>
                </a:ln>
                <a:solidFill>
                  <a:srgbClr val="498BCA"/>
                </a:solidFill>
                <a:effectLst/>
                <a:uLnTx/>
                <a:uFillTx/>
                <a:latin typeface="Calibri" panose="020F0502020204030204" pitchFamily="34" charset="0"/>
                <a:ea typeface="+mn-ea"/>
                <a:cs typeface="+mn-cs"/>
              </a:rPr>
              <a:t>technicacorp.com</a:t>
            </a:r>
          </a:p>
        </p:txBody>
      </p:sp>
      <p:grpSp>
        <p:nvGrpSpPr>
          <p:cNvPr id="16" name="Group 15">
            <a:extLst>
              <a:ext uri="{FF2B5EF4-FFF2-40B4-BE49-F238E27FC236}">
                <a16:creationId xmlns:a16="http://schemas.microsoft.com/office/drawing/2014/main" id="{A5312CF5-6949-4CB9-A423-660C600957B7}"/>
              </a:ext>
            </a:extLst>
          </p:cNvPr>
          <p:cNvGrpSpPr/>
          <p:nvPr/>
        </p:nvGrpSpPr>
        <p:grpSpPr>
          <a:xfrm>
            <a:off x="-10596" y="6797040"/>
            <a:ext cx="12202596" cy="60960"/>
            <a:chOff x="0" y="0"/>
            <a:chExt cx="5952729" cy="45719"/>
          </a:xfrm>
        </p:grpSpPr>
        <p:sp>
          <p:nvSpPr>
            <p:cNvPr id="17" name="Rectangle 16">
              <a:extLst>
                <a:ext uri="{FF2B5EF4-FFF2-40B4-BE49-F238E27FC236}">
                  <a16:creationId xmlns:a16="http://schemas.microsoft.com/office/drawing/2014/main" id="{0627978D-F975-4574-8609-46AC1E34CD7B}"/>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B9F31AA-3FD6-4B1F-9DEA-FD4138BC6041}"/>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F2E6ADB4-D766-4B40-907F-22836A82F574}"/>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a:extLst>
              <a:ext uri="{FF2B5EF4-FFF2-40B4-BE49-F238E27FC236}">
                <a16:creationId xmlns:a16="http://schemas.microsoft.com/office/drawing/2014/main" id="{2C389CF9-422E-4B1A-8BD0-011323BEB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p:txBody>
          <a:bodyPr/>
          <a:lstStyle/>
          <a:p>
            <a:r>
              <a:rPr lang="en-US" dirty="0"/>
              <a:t>Circling the Field</a:t>
            </a:r>
          </a:p>
        </p:txBody>
      </p:sp>
      <p:sp>
        <p:nvSpPr>
          <p:cNvPr id="22" name="TextBox 21">
            <a:extLst>
              <a:ext uri="{FF2B5EF4-FFF2-40B4-BE49-F238E27FC236}">
                <a16:creationId xmlns:a16="http://schemas.microsoft.com/office/drawing/2014/main" id="{C3C101C8-368A-4712-BDC4-57BEF6911B57}"/>
              </a:ext>
            </a:extLst>
          </p:cNvPr>
          <p:cNvSpPr txBox="1"/>
          <p:nvPr/>
        </p:nvSpPr>
        <p:spPr>
          <a:xfrm>
            <a:off x="676153" y="1340169"/>
            <a:ext cx="3504638" cy="3209764"/>
          </a:xfrm>
          <a:prstGeom prst="rect">
            <a:avLst/>
          </a:prstGeom>
          <a:solidFill>
            <a:schemeClr val="accent1">
              <a:alpha val="72941"/>
            </a:schemeClr>
          </a:solidFill>
          <a:ln w="6350">
            <a:noFill/>
          </a:ln>
        </p:spPr>
        <p:txBody>
          <a:bodyPr wrap="square" lIns="182880" tIns="457200" rIns="182880" bIns="182880" rtlCol="0" anchor="t">
            <a:noAutofit/>
          </a:bodyPr>
          <a:lstStyle/>
          <a:p>
            <a:pPr marL="0" marR="0" lvl="0" indent="0" algn="ctr" defTabSz="914363" rtl="0" eaLnBrk="1" fontAlgn="auto" latinLnBrk="0" hangingPunct="1">
              <a:lnSpc>
                <a:spcPts val="1400"/>
              </a:lnSpc>
              <a:spcBef>
                <a:spcPts val="0"/>
              </a:spcBef>
              <a:spcAft>
                <a:spcPts val="12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alibri"/>
                <a:ea typeface="+mn-ea"/>
                <a:cs typeface="+mn-cs"/>
              </a:rPr>
              <a:t>1. Cultural Debt</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Changing Leadership Structures</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lang="en-US" sz="2200" dirty="0">
                <a:solidFill>
                  <a:prstClr val="white"/>
                </a:solidFill>
                <a:latin typeface="Calibri"/>
              </a:rPr>
              <a:t>Dev, Sec, and Ops </a:t>
            </a:r>
            <a:br>
              <a:rPr lang="en-US" sz="2200" dirty="0">
                <a:solidFill>
                  <a:prstClr val="white"/>
                </a:solidFill>
                <a:latin typeface="Calibri"/>
              </a:rPr>
            </a:br>
            <a:r>
              <a:rPr lang="en-US" sz="2200" dirty="0">
                <a:solidFill>
                  <a:prstClr val="white"/>
                </a:solidFill>
                <a:latin typeface="Calibri"/>
              </a:rPr>
              <a:t>Teams</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Calibri"/>
              </a:rPr>
              <a:t>Who Runs Whom?</a:t>
            </a:r>
          </a:p>
        </p:txBody>
      </p:sp>
      <p:sp>
        <p:nvSpPr>
          <p:cNvPr id="23" name="TextBox 22">
            <a:extLst>
              <a:ext uri="{FF2B5EF4-FFF2-40B4-BE49-F238E27FC236}">
                <a16:creationId xmlns:a16="http://schemas.microsoft.com/office/drawing/2014/main" id="{815F4DAC-2E21-491A-B51D-46D5D89E9F7C}"/>
              </a:ext>
            </a:extLst>
          </p:cNvPr>
          <p:cNvSpPr txBox="1"/>
          <p:nvPr/>
        </p:nvSpPr>
        <p:spPr>
          <a:xfrm>
            <a:off x="4344040" y="1340169"/>
            <a:ext cx="3504638" cy="3209764"/>
          </a:xfrm>
          <a:prstGeom prst="rect">
            <a:avLst/>
          </a:prstGeom>
          <a:solidFill>
            <a:schemeClr val="accent1">
              <a:alpha val="72941"/>
            </a:schemeClr>
          </a:solidFill>
          <a:ln w="6350">
            <a:noFill/>
          </a:ln>
        </p:spPr>
        <p:txBody>
          <a:bodyPr wrap="square" lIns="182880" tIns="457200" rIns="182880" bIns="182880" rtlCol="0" anchor="t">
            <a:noAutofit/>
          </a:bodyPr>
          <a:lstStyle/>
          <a:p>
            <a:pPr marL="0" marR="0" lvl="0" indent="0" algn="ctr" defTabSz="914363" rtl="0" eaLnBrk="1" fontAlgn="auto" latinLnBrk="0" hangingPunct="1">
              <a:lnSpc>
                <a:spcPts val="1400"/>
              </a:lnSpc>
              <a:spcBef>
                <a:spcPts val="0"/>
              </a:spcBef>
              <a:spcAft>
                <a:spcPts val="12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alibri"/>
                <a:ea typeface="+mn-ea"/>
                <a:cs typeface="+mn-cs"/>
              </a:rPr>
              <a:t>2. Technical Debt</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Pipeline Runners </a:t>
            </a:r>
            <a:br>
              <a:rPr kumimoji="0" lang="en-US" sz="2200" b="0" i="0" u="none" strike="noStrike" kern="1200" cap="none" spc="0" normalizeH="0" baseline="0" noProof="0" dirty="0">
                <a:ln>
                  <a:noFill/>
                </a:ln>
                <a:solidFill>
                  <a:prstClr val="white"/>
                </a:solidFill>
                <a:effectLst/>
                <a:uLnTx/>
                <a:uFillTx/>
                <a:latin typeface="Calibri"/>
                <a:ea typeface="+mn-ea"/>
                <a:cs typeface="+mn-cs"/>
              </a:rPr>
            </a:br>
            <a:r>
              <a:rPr kumimoji="0" lang="en-US" sz="2200" b="0" i="0" u="none" strike="noStrike" kern="1200" cap="none" spc="0" normalizeH="0" baseline="0" noProof="0" dirty="0">
                <a:ln>
                  <a:noFill/>
                </a:ln>
                <a:solidFill>
                  <a:prstClr val="white"/>
                </a:solidFill>
                <a:effectLst/>
                <a:uLnTx/>
                <a:uFillTx/>
                <a:latin typeface="Calibri"/>
                <a:ea typeface="+mn-ea"/>
                <a:cs typeface="+mn-cs"/>
              </a:rPr>
              <a:t>– Jenkins to Gitlab</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lang="en-US" sz="2200" dirty="0">
                <a:solidFill>
                  <a:prstClr val="white"/>
                </a:solidFill>
                <a:latin typeface="Calibri"/>
              </a:rPr>
              <a:t>Creating Transparency </a:t>
            </a:r>
            <a:br>
              <a:rPr lang="en-US" sz="2200" dirty="0">
                <a:solidFill>
                  <a:prstClr val="white"/>
                </a:solidFill>
                <a:latin typeface="Calibri"/>
              </a:rPr>
            </a:br>
            <a:r>
              <a:rPr lang="en-US" sz="2200" dirty="0">
                <a:solidFill>
                  <a:prstClr val="white"/>
                </a:solidFill>
                <a:latin typeface="Calibri"/>
              </a:rPr>
              <a:t>– Dashboards</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Calibri"/>
              </a:rPr>
              <a:t>Static and Dynamic Scans</a:t>
            </a:r>
          </a:p>
        </p:txBody>
      </p:sp>
      <p:sp>
        <p:nvSpPr>
          <p:cNvPr id="24" name="TextBox 23">
            <a:extLst>
              <a:ext uri="{FF2B5EF4-FFF2-40B4-BE49-F238E27FC236}">
                <a16:creationId xmlns:a16="http://schemas.microsoft.com/office/drawing/2014/main" id="{477409C8-8648-4EA9-AC68-0522A50B7F83}"/>
              </a:ext>
            </a:extLst>
          </p:cNvPr>
          <p:cNvSpPr txBox="1"/>
          <p:nvPr/>
        </p:nvSpPr>
        <p:spPr>
          <a:xfrm>
            <a:off x="7995865" y="1340169"/>
            <a:ext cx="3504638" cy="3209764"/>
          </a:xfrm>
          <a:prstGeom prst="rect">
            <a:avLst/>
          </a:prstGeom>
          <a:solidFill>
            <a:schemeClr val="accent1">
              <a:alpha val="72941"/>
            </a:schemeClr>
          </a:solidFill>
          <a:ln w="6350">
            <a:noFill/>
          </a:ln>
        </p:spPr>
        <p:txBody>
          <a:bodyPr wrap="square" lIns="182880" tIns="457200" rIns="182880" bIns="182880" rtlCol="0" anchor="t">
            <a:noAutofit/>
          </a:bodyPr>
          <a:lstStyle/>
          <a:p>
            <a:pPr marL="0" marR="0" lvl="0" indent="0" algn="ctr" defTabSz="914363" rtl="0" eaLnBrk="1" fontAlgn="auto" latinLnBrk="0" hangingPunct="1">
              <a:lnSpc>
                <a:spcPts val="1400"/>
              </a:lnSpc>
              <a:spcBef>
                <a:spcPts val="0"/>
              </a:spcBef>
              <a:spcAft>
                <a:spcPts val="1200"/>
              </a:spcAft>
              <a:buClrTx/>
              <a:buSzTx/>
              <a:buFontTx/>
              <a:buNone/>
              <a:tabLst/>
              <a:defRPr/>
            </a:pPr>
            <a:r>
              <a:rPr kumimoji="0" lang="en-US" sz="2500" b="1" i="0" u="none" strike="noStrike" kern="1200" cap="none" spc="0" normalizeH="0" baseline="0" noProof="0" dirty="0">
                <a:ln>
                  <a:noFill/>
                </a:ln>
                <a:solidFill>
                  <a:prstClr val="white"/>
                </a:solidFill>
                <a:effectLst/>
                <a:uLnTx/>
                <a:uFillTx/>
                <a:latin typeface="Calibri"/>
                <a:ea typeface="+mn-ea"/>
                <a:cs typeface="+mn-cs"/>
              </a:rPr>
              <a:t>3. Process Debt</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mn-cs"/>
              </a:rPr>
              <a:t>Meeting Customer Timelines</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lang="en-US" sz="2200" dirty="0">
                <a:solidFill>
                  <a:prstClr val="white"/>
                </a:solidFill>
                <a:latin typeface="Calibri"/>
              </a:rPr>
              <a:t>Waterfall Transitions</a:t>
            </a:r>
          </a:p>
          <a:p>
            <a:pPr marL="287009" marR="0" lvl="0" indent="-174618" algn="l" defTabSz="914363" rtl="0" eaLnBrk="1" fontAlgn="auto" latinLnBrk="0" hangingPunct="1">
              <a:lnSpc>
                <a:spcPts val="2200"/>
              </a:lnSpc>
              <a:spcBef>
                <a:spcPts val="0"/>
              </a:spcBef>
              <a:spcAft>
                <a:spcPts val="10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a:ea typeface="+mn-ea"/>
                <a:cs typeface="Calibri"/>
              </a:rPr>
              <a:t>Organizing the teams</a:t>
            </a:r>
          </a:p>
        </p:txBody>
      </p:sp>
    </p:spTree>
    <p:extLst>
      <p:ext uri="{BB962C8B-B14F-4D97-AF65-F5344CB8AC3E}">
        <p14:creationId xmlns:p14="http://schemas.microsoft.com/office/powerpoint/2010/main" val="14142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p:txBody>
          <a:bodyPr/>
          <a:lstStyle/>
          <a:p>
            <a:r>
              <a:rPr lang="en-US" dirty="0"/>
              <a:t>Taxiing to the Hangar </a:t>
            </a:r>
          </a:p>
        </p:txBody>
      </p:sp>
      <p:sp>
        <p:nvSpPr>
          <p:cNvPr id="7" name="Content Placeholder 6">
            <a:extLst>
              <a:ext uri="{FF2B5EF4-FFF2-40B4-BE49-F238E27FC236}">
                <a16:creationId xmlns:a16="http://schemas.microsoft.com/office/drawing/2014/main" id="{DF1D36B8-1CAD-4367-A27A-9C4B8473FD47}"/>
              </a:ext>
            </a:extLst>
          </p:cNvPr>
          <p:cNvSpPr>
            <a:spLocks noGrp="1"/>
          </p:cNvSpPr>
          <p:nvPr>
            <p:ph sz="quarter" idx="13"/>
          </p:nvPr>
        </p:nvSpPr>
        <p:spPr>
          <a:xfrm>
            <a:off x="2361324" y="1249516"/>
            <a:ext cx="5489904" cy="5024283"/>
          </a:xfrm>
        </p:spPr>
        <p:txBody>
          <a:bodyPr>
            <a:normAutofit/>
          </a:bodyPr>
          <a:lstStyle/>
          <a:p>
            <a:pPr>
              <a:spcAft>
                <a:spcPts val="0"/>
              </a:spcAft>
            </a:pPr>
            <a:r>
              <a:rPr lang="en-US" dirty="0"/>
              <a:t>6 Releases in 20 months</a:t>
            </a:r>
          </a:p>
          <a:p>
            <a:pPr lvl="1"/>
            <a:r>
              <a:rPr lang="en-US" dirty="0"/>
              <a:t>Previously 24 months/release</a:t>
            </a:r>
          </a:p>
          <a:p>
            <a:pPr>
              <a:spcAft>
                <a:spcPts val="200"/>
              </a:spcAft>
            </a:pPr>
            <a:r>
              <a:rPr lang="en-US" dirty="0"/>
              <a:t>Compliant with standards </a:t>
            </a:r>
            <a:br>
              <a:rPr lang="en-US" dirty="0"/>
            </a:br>
            <a:r>
              <a:rPr lang="en-US" dirty="0"/>
              <a:t>(NIST 800-53)</a:t>
            </a:r>
          </a:p>
          <a:p>
            <a:pPr lvl="1">
              <a:lnSpc>
                <a:spcPts val="2500"/>
              </a:lnSpc>
              <a:spcAft>
                <a:spcPts val="500"/>
              </a:spcAft>
            </a:pPr>
            <a:r>
              <a:rPr lang="en-US" dirty="0"/>
              <a:t>New 2-Year ATO, 1st time in </a:t>
            </a:r>
            <a:br>
              <a:rPr lang="en-US" dirty="0"/>
            </a:br>
            <a:r>
              <a:rPr lang="en-US" dirty="0"/>
              <a:t>8-year program history</a:t>
            </a:r>
          </a:p>
          <a:p>
            <a:pPr>
              <a:spcAft>
                <a:spcPts val="0"/>
              </a:spcAft>
            </a:pPr>
            <a:r>
              <a:rPr lang="en-US" dirty="0"/>
              <a:t>Moved into new building </a:t>
            </a:r>
          </a:p>
          <a:p>
            <a:pPr lvl="1"/>
            <a:r>
              <a:rPr lang="en-US" dirty="0"/>
              <a:t>Dedicated environments</a:t>
            </a:r>
          </a:p>
          <a:p>
            <a:pPr>
              <a:spcAft>
                <a:spcPts val="0"/>
              </a:spcAft>
            </a:pPr>
            <a:r>
              <a:rPr lang="en-US" dirty="0"/>
              <a:t>Increased to 4 Dev teams</a:t>
            </a:r>
          </a:p>
          <a:p>
            <a:pPr lvl="1"/>
            <a:r>
              <a:rPr lang="en-US" dirty="0"/>
              <a:t>Non-stop improvements</a:t>
            </a:r>
          </a:p>
          <a:p>
            <a:pPr lvl="1"/>
            <a:endParaRPr lang="en-US" dirty="0"/>
          </a:p>
          <a:p>
            <a:pPr lvl="1"/>
            <a:endParaRPr lang="en-US" dirty="0"/>
          </a:p>
        </p:txBody>
      </p:sp>
    </p:spTree>
    <p:extLst>
      <p:ext uri="{BB962C8B-B14F-4D97-AF65-F5344CB8AC3E}">
        <p14:creationId xmlns:p14="http://schemas.microsoft.com/office/powerpoint/2010/main" val="181769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a:xfrm>
            <a:off x="406400" y="406400"/>
            <a:ext cx="10639053" cy="1092200"/>
          </a:xfrm>
        </p:spPr>
        <p:txBody>
          <a:bodyPr/>
          <a:lstStyle/>
          <a:p>
            <a:r>
              <a:rPr lang="en-US" dirty="0"/>
              <a:t>Shutting down the Engine</a:t>
            </a:r>
          </a:p>
        </p:txBody>
      </p:sp>
      <p:sp>
        <p:nvSpPr>
          <p:cNvPr id="2" name="Content Placeholder 1">
            <a:extLst>
              <a:ext uri="{FF2B5EF4-FFF2-40B4-BE49-F238E27FC236}">
                <a16:creationId xmlns:a16="http://schemas.microsoft.com/office/drawing/2014/main" id="{D992C693-21C8-4827-A6F8-74057BD49C6A}"/>
              </a:ext>
            </a:extLst>
          </p:cNvPr>
          <p:cNvSpPr>
            <a:spLocks noGrp="1"/>
          </p:cNvSpPr>
          <p:nvPr>
            <p:ph sz="quarter" idx="13"/>
          </p:nvPr>
        </p:nvSpPr>
        <p:spPr>
          <a:xfrm>
            <a:off x="2235200" y="1035368"/>
            <a:ext cx="11379200" cy="5024283"/>
          </a:xfrm>
        </p:spPr>
        <p:txBody>
          <a:bodyPr/>
          <a:lstStyle/>
          <a:p>
            <a:pPr marL="0" indent="0">
              <a:spcAft>
                <a:spcPts val="1500"/>
              </a:spcAft>
              <a:buNone/>
            </a:pPr>
            <a:r>
              <a:rPr lang="en-US" dirty="0"/>
              <a:t>Lessons:</a:t>
            </a:r>
          </a:p>
          <a:p>
            <a:r>
              <a:rPr lang="en-US" dirty="0"/>
              <a:t>Continuous Monitoring </a:t>
            </a:r>
            <a:br>
              <a:rPr lang="en-US" dirty="0"/>
            </a:br>
            <a:r>
              <a:rPr lang="en-US" dirty="0"/>
              <a:t>and C-ATO</a:t>
            </a:r>
          </a:p>
          <a:p>
            <a:r>
              <a:rPr lang="en-US" dirty="0"/>
              <a:t>AI/ML agents to pipeline </a:t>
            </a:r>
            <a:br>
              <a:rPr lang="en-US" dirty="0"/>
            </a:br>
            <a:r>
              <a:rPr lang="en-US" dirty="0"/>
              <a:t>improvement</a:t>
            </a:r>
          </a:p>
          <a:p>
            <a:r>
              <a:rPr lang="en-US" dirty="0"/>
              <a:t>Accelerate to release on </a:t>
            </a:r>
            <a:br>
              <a:rPr lang="en-US" dirty="0"/>
            </a:br>
            <a:r>
              <a:rPr lang="en-US" dirty="0"/>
              <a:t>demand</a:t>
            </a:r>
          </a:p>
          <a:p>
            <a:endParaRPr lang="en-US" dirty="0"/>
          </a:p>
        </p:txBody>
      </p:sp>
    </p:spTree>
    <p:extLst>
      <p:ext uri="{BB962C8B-B14F-4D97-AF65-F5344CB8AC3E}">
        <p14:creationId xmlns:p14="http://schemas.microsoft.com/office/powerpoint/2010/main" val="384523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a:xfrm>
            <a:off x="406400" y="406400"/>
            <a:ext cx="10639053" cy="1092200"/>
          </a:xfrm>
        </p:spPr>
        <p:txBody>
          <a:bodyPr/>
          <a:lstStyle/>
          <a:p>
            <a:r>
              <a:rPr lang="en-US" dirty="0"/>
              <a:t>Thinking about next time…</a:t>
            </a:r>
          </a:p>
        </p:txBody>
      </p:sp>
      <p:sp>
        <p:nvSpPr>
          <p:cNvPr id="3" name="Content Placeholder 2">
            <a:extLst>
              <a:ext uri="{FF2B5EF4-FFF2-40B4-BE49-F238E27FC236}">
                <a16:creationId xmlns:a16="http://schemas.microsoft.com/office/drawing/2014/main" id="{F2E58C22-4A34-4D0D-BA8C-641F10D83483}"/>
              </a:ext>
            </a:extLst>
          </p:cNvPr>
          <p:cNvSpPr>
            <a:spLocks noGrp="1"/>
          </p:cNvSpPr>
          <p:nvPr>
            <p:ph sz="quarter" idx="13"/>
          </p:nvPr>
        </p:nvSpPr>
        <p:spPr>
          <a:xfrm>
            <a:off x="406400" y="1249516"/>
            <a:ext cx="11379200" cy="5024283"/>
          </a:xfrm>
        </p:spPr>
        <p:txBody>
          <a:bodyPr/>
          <a:lstStyle/>
          <a:p>
            <a:pPr marL="0" indent="0">
              <a:spcAft>
                <a:spcPts val="1500"/>
              </a:spcAft>
              <a:buNone/>
            </a:pPr>
            <a:r>
              <a:rPr lang="en-US" dirty="0"/>
              <a:t>Setting Clear </a:t>
            </a:r>
            <a:r>
              <a:rPr lang="en-US" b="1" dirty="0">
                <a:solidFill>
                  <a:schemeClr val="accent1"/>
                </a:solidFill>
              </a:rPr>
              <a:t>GOALS</a:t>
            </a:r>
            <a:r>
              <a:rPr lang="en-US" dirty="0"/>
              <a:t>:</a:t>
            </a:r>
          </a:p>
          <a:p>
            <a:r>
              <a:rPr lang="en-US" dirty="0"/>
              <a:t>Accelerate value delivery</a:t>
            </a:r>
          </a:p>
          <a:p>
            <a:r>
              <a:rPr lang="en-US" dirty="0"/>
              <a:t>Quarterly release for on-prem solutions</a:t>
            </a:r>
          </a:p>
          <a:p>
            <a:r>
              <a:rPr lang="en-US" dirty="0"/>
              <a:t>Rapid maintenance response</a:t>
            </a:r>
          </a:p>
          <a:p>
            <a:r>
              <a:rPr lang="en-US" dirty="0"/>
              <a:t>Secure test &amp; integration</a:t>
            </a:r>
          </a:p>
          <a:p>
            <a:r>
              <a:rPr lang="en-US" dirty="0"/>
              <a:t>Comprehensive compliance</a:t>
            </a:r>
          </a:p>
          <a:p>
            <a:endParaRPr lang="en-US" dirty="0"/>
          </a:p>
        </p:txBody>
      </p:sp>
    </p:spTree>
    <p:extLst>
      <p:ext uri="{BB962C8B-B14F-4D97-AF65-F5344CB8AC3E}">
        <p14:creationId xmlns:p14="http://schemas.microsoft.com/office/powerpoint/2010/main" val="31749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E69BD03-3758-C147-BF7D-175241E8857F}"/>
              </a:ext>
            </a:extLst>
          </p:cNvPr>
          <p:cNvSpPr>
            <a:spLocks noGrp="1"/>
          </p:cNvSpPr>
          <p:nvPr>
            <p:ph type="body" idx="1"/>
          </p:nvPr>
        </p:nvSpPr>
        <p:spPr>
          <a:xfrm>
            <a:off x="713434" y="4286847"/>
            <a:ext cx="10363200" cy="1625600"/>
          </a:xfrm>
        </p:spPr>
        <p:txBody>
          <a:bodyPr>
            <a:normAutofit/>
          </a:bodyPr>
          <a:lstStyle/>
          <a:p>
            <a:pPr>
              <a:lnSpc>
                <a:spcPts val="2200"/>
              </a:lnSpc>
            </a:pPr>
            <a:r>
              <a:rPr lang="en-US" sz="2200" b="1" dirty="0"/>
              <a:t>Dr. Mark Peters</a:t>
            </a:r>
            <a:br>
              <a:rPr lang="en-US" sz="2200" dirty="0"/>
            </a:br>
            <a:r>
              <a:rPr lang="en-US" sz="2000" dirty="0"/>
              <a:t>Lead IA/Security Engineer</a:t>
            </a:r>
            <a:br>
              <a:rPr lang="en-US" sz="2000" dirty="0"/>
            </a:br>
            <a:r>
              <a:rPr lang="en-US" sz="2000" dirty="0"/>
              <a:t>Technica Corporation</a:t>
            </a:r>
            <a:br>
              <a:rPr lang="en-US" sz="2000" dirty="0"/>
            </a:br>
            <a:r>
              <a:rPr lang="en-US" sz="2000" dirty="0">
                <a:solidFill>
                  <a:schemeClr val="accent4"/>
                </a:solidFill>
              </a:rPr>
              <a:t>@tinycyber</a:t>
            </a:r>
            <a:br>
              <a:rPr lang="en-US" dirty="0"/>
            </a:br>
            <a:endParaRPr lang="en-US" dirty="0"/>
          </a:p>
        </p:txBody>
      </p:sp>
      <p:sp>
        <p:nvSpPr>
          <p:cNvPr id="3" name="Title 2">
            <a:extLst>
              <a:ext uri="{FF2B5EF4-FFF2-40B4-BE49-F238E27FC236}">
                <a16:creationId xmlns:a16="http://schemas.microsoft.com/office/drawing/2014/main" id="{B4C2009B-F044-5C48-AF67-F158109870A2}"/>
              </a:ext>
            </a:extLst>
          </p:cNvPr>
          <p:cNvSpPr>
            <a:spLocks noGrp="1"/>
          </p:cNvSpPr>
          <p:nvPr>
            <p:ph type="title"/>
          </p:nvPr>
        </p:nvSpPr>
        <p:spPr>
          <a:xfrm>
            <a:off x="668792" y="2568470"/>
            <a:ext cx="10352001" cy="1625600"/>
          </a:xfrm>
        </p:spPr>
        <p:txBody>
          <a:bodyPr>
            <a:normAutofit/>
          </a:bodyPr>
          <a:lstStyle/>
          <a:p>
            <a:r>
              <a:rPr lang="en-US" dirty="0"/>
              <a:t>Questions</a:t>
            </a:r>
          </a:p>
        </p:txBody>
      </p:sp>
    </p:spTree>
    <p:extLst>
      <p:ext uri="{BB962C8B-B14F-4D97-AF65-F5344CB8AC3E}">
        <p14:creationId xmlns:p14="http://schemas.microsoft.com/office/powerpoint/2010/main" val="427624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n empty road&#10;&#10;Description automatically generated">
            <a:extLst>
              <a:ext uri="{FF2B5EF4-FFF2-40B4-BE49-F238E27FC236}">
                <a16:creationId xmlns:a16="http://schemas.microsoft.com/office/drawing/2014/main" id="{8A949FB1-89A2-4178-9D6D-7EA28464FE2E}"/>
              </a:ext>
            </a:extLst>
          </p:cNvPr>
          <p:cNvPicPr>
            <a:picLocks noChangeAspect="1"/>
          </p:cNvPicPr>
          <p:nvPr/>
        </p:nvPicPr>
        <p:blipFill>
          <a:blip r:embed="rId3"/>
          <a:stretch>
            <a:fillRect/>
          </a:stretch>
        </p:blipFill>
        <p:spPr>
          <a:xfrm>
            <a:off x="-1" y="2810351"/>
            <a:ext cx="12192000" cy="4056195"/>
          </a:xfrm>
          <a:prstGeom prst="rect">
            <a:avLst/>
          </a:prstGeom>
        </p:spPr>
      </p:pic>
      <p:cxnSp>
        <p:nvCxnSpPr>
          <p:cNvPr id="57" name="Straight Arrow Connector 56">
            <a:extLst>
              <a:ext uri="{FF2B5EF4-FFF2-40B4-BE49-F238E27FC236}">
                <a16:creationId xmlns:a16="http://schemas.microsoft.com/office/drawing/2014/main" id="{C4C67CB8-86D3-405F-9C1B-F332F9639EE2}"/>
              </a:ext>
            </a:extLst>
          </p:cNvPr>
          <p:cNvCxnSpPr>
            <a:cxnSpLocks/>
          </p:cNvCxnSpPr>
          <p:nvPr/>
        </p:nvCxnSpPr>
        <p:spPr>
          <a:xfrm>
            <a:off x="790576" y="2855367"/>
            <a:ext cx="10418445" cy="0"/>
          </a:xfrm>
          <a:prstGeom prst="straightConnector1">
            <a:avLst/>
          </a:prstGeom>
          <a:ln w="19050">
            <a:solidFill>
              <a:schemeClr val="bg2">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70228E0-79B4-4BB8-B04D-BB7621EB674B}"/>
              </a:ext>
            </a:extLst>
          </p:cNvPr>
          <p:cNvSpPr>
            <a:spLocks noGrp="1"/>
          </p:cNvSpPr>
          <p:nvPr>
            <p:ph type="title"/>
          </p:nvPr>
        </p:nvSpPr>
        <p:spPr/>
        <p:txBody>
          <a:bodyPr/>
          <a:lstStyle/>
          <a:p>
            <a:r>
              <a:rPr lang="en-US" dirty="0"/>
              <a:t>DANS MILESTONES</a:t>
            </a:r>
          </a:p>
        </p:txBody>
      </p:sp>
      <p:sp>
        <p:nvSpPr>
          <p:cNvPr id="87" name="TextBox 86">
            <a:extLst>
              <a:ext uri="{FF2B5EF4-FFF2-40B4-BE49-F238E27FC236}">
                <a16:creationId xmlns:a16="http://schemas.microsoft.com/office/drawing/2014/main" id="{7DEBE89B-A024-4D18-94D5-108A90100595}"/>
              </a:ext>
            </a:extLst>
          </p:cNvPr>
          <p:cNvSpPr txBox="1"/>
          <p:nvPr/>
        </p:nvSpPr>
        <p:spPr>
          <a:xfrm>
            <a:off x="5969000" y="1142891"/>
            <a:ext cx="2110572" cy="1211101"/>
          </a:xfrm>
          <a:prstGeom prst="rect">
            <a:avLst/>
          </a:prstGeom>
          <a:noFill/>
          <a:ln>
            <a:noFill/>
          </a:ln>
        </p:spPr>
        <p:txBody>
          <a:bodyPr wrap="square" lIns="91440" tIns="45720" rIns="91440" bIns="45720" rtlCol="0" anchor="b">
            <a:spAutoFit/>
          </a:bodyPr>
          <a:lstStyle/>
          <a:p>
            <a:pPr marL="151759" marR="0" lvl="0" indent="-151759" algn="l" defTabSz="914363" rtl="0" eaLnBrk="1" fontAlgn="auto" latinLnBrk="0" hangingPunct="1">
              <a:lnSpc>
                <a:spcPts val="14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98BCA"/>
                </a:solidFill>
                <a:effectLst/>
                <a:uLnTx/>
                <a:uFillTx/>
                <a:latin typeface="Calibri"/>
                <a:ea typeface="+mn-ea"/>
                <a:cs typeface="+mn-cs"/>
              </a:rPr>
              <a:t>1st Operational</a:t>
            </a:r>
            <a:br>
              <a:rPr kumimoji="0" lang="en-US" sz="1400" b="0" i="0" u="none" strike="noStrike" kern="1200" cap="none" spc="0" normalizeH="0" baseline="0" noProof="0" dirty="0">
                <a:ln>
                  <a:noFill/>
                </a:ln>
                <a:solidFill>
                  <a:srgbClr val="212721"/>
                </a:solidFill>
                <a:effectLst/>
                <a:uLnTx/>
                <a:uFillTx/>
                <a:latin typeface="Calibri"/>
                <a:ea typeface="+mn-ea"/>
                <a:cs typeface="+mn-cs"/>
              </a:rPr>
            </a:br>
            <a:r>
              <a:rPr kumimoji="0" lang="en-US" sz="1400" b="0" i="0" u="none" strike="noStrike" kern="1200" cap="none" spc="0" normalizeH="0" baseline="0" noProof="0" dirty="0">
                <a:ln>
                  <a:noFill/>
                </a:ln>
                <a:solidFill>
                  <a:srgbClr val="498BCA"/>
                </a:solidFill>
                <a:effectLst/>
                <a:uLnTx/>
                <a:uFillTx/>
                <a:latin typeface="Calibri"/>
                <a:ea typeface="+mn-ea"/>
                <a:cs typeface="+mn-cs"/>
              </a:rPr>
              <a:t>Test Capstone</a:t>
            </a:r>
          </a:p>
          <a:p>
            <a:pPr marL="151759" marR="0" lvl="0" indent="-151759" algn="l" defTabSz="914363" rtl="0" eaLnBrk="1" fontAlgn="auto" latinLnBrk="0" hangingPunct="1">
              <a:lnSpc>
                <a:spcPts val="14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98BCA"/>
                </a:solidFill>
                <a:effectLst/>
                <a:uLnTx/>
                <a:uFillTx/>
                <a:latin typeface="Calibri"/>
                <a:ea typeface="+mn-ea"/>
                <a:cs typeface="Calibri"/>
              </a:rPr>
              <a:t>Moved into new Facility</a:t>
            </a:r>
          </a:p>
          <a:p>
            <a:pPr marL="151759" marR="0" lvl="0" indent="-151759" algn="l" defTabSz="914363" rtl="0" eaLnBrk="1" fontAlgn="auto" latinLnBrk="0" hangingPunct="1">
              <a:lnSpc>
                <a:spcPts val="1333"/>
              </a:lnSpc>
              <a:spcBef>
                <a:spcPts val="533"/>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12721"/>
                </a:solidFill>
                <a:effectLst/>
                <a:uLnTx/>
                <a:uFillTx/>
                <a:latin typeface="Calibri"/>
                <a:ea typeface="+mn-ea"/>
                <a:cs typeface="+mn-cs"/>
              </a:rPr>
              <a:t>v3.3 Released</a:t>
            </a:r>
            <a:endParaRPr kumimoji="0" lang="en-US" sz="1400" b="0" i="0" u="none" strike="noStrike" kern="1200" cap="none" spc="0" normalizeH="0" baseline="0" noProof="0" dirty="0">
              <a:ln>
                <a:noFill/>
              </a:ln>
              <a:solidFill>
                <a:srgbClr val="212721"/>
              </a:solidFill>
              <a:effectLst/>
              <a:uLnTx/>
              <a:uFillTx/>
              <a:latin typeface="Calibri"/>
              <a:ea typeface="+mn-ea"/>
              <a:cs typeface="Calibri"/>
            </a:endParaRPr>
          </a:p>
          <a:p>
            <a:pPr marL="0" marR="0" lvl="0" indent="0" algn="l" defTabSz="914363" rtl="0" eaLnBrk="1" fontAlgn="auto" latinLnBrk="0" hangingPunct="1">
              <a:lnSpc>
                <a:spcPts val="1333"/>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498BCA"/>
              </a:solidFill>
              <a:effectLst/>
              <a:uLnTx/>
              <a:uFillTx/>
              <a:latin typeface="Calibri"/>
              <a:ea typeface="+mn-ea"/>
              <a:cs typeface="+mn-cs"/>
            </a:endParaRPr>
          </a:p>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212721"/>
                </a:solidFill>
                <a:effectLst/>
                <a:uLnTx/>
                <a:uFillTx/>
                <a:latin typeface="Calibri"/>
                <a:ea typeface="+mn-ea"/>
                <a:cs typeface="+mn-cs"/>
              </a:rPr>
              <a:t>Jun 2020</a:t>
            </a:r>
            <a:endParaRPr kumimoji="0" lang="en-US" sz="1700" b="0" i="0" u="none" strike="noStrike" kern="1200" cap="none" spc="0" normalizeH="0" baseline="0" noProof="0" dirty="0">
              <a:ln>
                <a:noFill/>
              </a:ln>
              <a:solidFill>
                <a:srgbClr val="212721"/>
              </a:solidFill>
              <a:effectLst/>
              <a:uLnTx/>
              <a:uFillTx/>
              <a:latin typeface="Calibri"/>
              <a:ea typeface="+mn-ea"/>
              <a:cs typeface="+mn-cs"/>
            </a:endParaRPr>
          </a:p>
        </p:txBody>
      </p:sp>
      <p:cxnSp>
        <p:nvCxnSpPr>
          <p:cNvPr id="88" name="Straight Connector 87">
            <a:extLst>
              <a:ext uri="{FF2B5EF4-FFF2-40B4-BE49-F238E27FC236}">
                <a16:creationId xmlns:a16="http://schemas.microsoft.com/office/drawing/2014/main" id="{A0623FB1-33C3-429D-B276-2FFF1383014B}"/>
              </a:ext>
            </a:extLst>
          </p:cNvPr>
          <p:cNvCxnSpPr>
            <a:cxnSpLocks/>
          </p:cNvCxnSpPr>
          <p:nvPr/>
        </p:nvCxnSpPr>
        <p:spPr>
          <a:xfrm flipV="1">
            <a:off x="6116608" y="2341234"/>
            <a:ext cx="0" cy="515065"/>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3433EEE-0213-4934-98F2-40462E8DB6DD}"/>
              </a:ext>
            </a:extLst>
          </p:cNvPr>
          <p:cNvSpPr txBox="1"/>
          <p:nvPr/>
        </p:nvSpPr>
        <p:spPr>
          <a:xfrm>
            <a:off x="5014599" y="3389934"/>
            <a:ext cx="2242160" cy="915572"/>
          </a:xfrm>
          <a:prstGeom prst="rect">
            <a:avLst/>
          </a:prstGeom>
          <a:noFill/>
          <a:ln>
            <a:noFill/>
          </a:ln>
        </p:spPr>
        <p:txBody>
          <a:bodyPr wrap="square" lIns="91440" tIns="45720" rIns="91440" bIns="45720" rtlCol="0" anchor="t">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00" b="1" i="0" u="none" strike="noStrike" kern="1200" cap="none" spc="0" normalizeH="0" baseline="0" noProof="0">
                <a:ln>
                  <a:noFill/>
                </a:ln>
                <a:solidFill>
                  <a:srgbClr val="212721"/>
                </a:solidFill>
                <a:effectLst/>
                <a:uLnTx/>
                <a:uFillTx/>
                <a:latin typeface="Calibri"/>
                <a:ea typeface="+mn-ea"/>
                <a:cs typeface="+mn-cs"/>
              </a:rPr>
              <a:t>Jan 2020</a:t>
            </a:r>
            <a:endParaRPr kumimoji="0" lang="en-US" sz="1700" b="0" i="0" u="none" strike="noStrike" kern="1200" cap="none" spc="0" normalizeH="0" baseline="0" noProof="0">
              <a:ln>
                <a:noFill/>
              </a:ln>
              <a:solidFill>
                <a:srgbClr val="212721"/>
              </a:solidFill>
              <a:effectLst/>
              <a:uLnTx/>
              <a:uFillTx/>
              <a:latin typeface="Calibri"/>
              <a:ea typeface="+mn-ea"/>
              <a:cs typeface="+mn-cs"/>
            </a:endParaRPr>
          </a:p>
          <a:p>
            <a:pPr marL="151759" marR="0" lvl="0" indent="-151759" algn="l" defTabSz="914363" rtl="0" eaLnBrk="1" fontAlgn="auto" latinLnBrk="0" hangingPunct="1">
              <a:lnSpc>
                <a:spcPts val="1333"/>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12721"/>
                </a:solidFill>
                <a:effectLst/>
                <a:uLnTx/>
                <a:uFillTx/>
                <a:latin typeface="Calibri"/>
                <a:ea typeface="+mn-ea"/>
                <a:cs typeface="+mn-cs"/>
              </a:rPr>
              <a:t>v3.2.1 Released</a:t>
            </a:r>
          </a:p>
          <a:p>
            <a:pPr marL="151759" marR="0" lvl="0" indent="-151759" algn="l" defTabSz="914363" rtl="0" eaLnBrk="1" fontAlgn="auto" latinLnBrk="0" hangingPunct="1">
              <a:lnSpc>
                <a:spcPts val="14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98BCA"/>
                </a:solidFill>
                <a:effectLst/>
                <a:uLnTx/>
                <a:uFillTx/>
                <a:latin typeface="Calibri"/>
                <a:ea typeface="+mn-lt"/>
                <a:cs typeface="Calibri"/>
              </a:rPr>
              <a:t>1st SAFe Program </a:t>
            </a:r>
            <a:br>
              <a:rPr kumimoji="0" lang="en-US" sz="1400" b="0" i="0" u="none" strike="noStrike" kern="1200" cap="none" spc="0" normalizeH="0" baseline="0" noProof="0">
                <a:ln>
                  <a:noFill/>
                </a:ln>
                <a:solidFill>
                  <a:srgbClr val="498BCA"/>
                </a:solidFill>
                <a:effectLst/>
                <a:uLnTx/>
                <a:uFillTx/>
                <a:latin typeface="Calibri"/>
                <a:ea typeface="+mn-lt"/>
                <a:cs typeface="Calibri"/>
              </a:rPr>
            </a:br>
            <a:r>
              <a:rPr kumimoji="0" lang="en-US" sz="1400" b="0" i="0" u="none" strike="noStrike" kern="1200" cap="none" spc="0" normalizeH="0" baseline="0" noProof="0">
                <a:ln>
                  <a:noFill/>
                </a:ln>
                <a:solidFill>
                  <a:srgbClr val="498BCA"/>
                </a:solidFill>
                <a:effectLst/>
                <a:uLnTx/>
                <a:uFillTx/>
                <a:latin typeface="Calibri"/>
                <a:ea typeface="+mn-lt"/>
                <a:cs typeface="Calibri"/>
              </a:rPr>
              <a:t>Increment</a:t>
            </a:r>
            <a:endParaRPr kumimoji="0" lang="en-US" sz="1400" b="0" i="0" u="none" strike="noStrike" kern="1200" cap="none" spc="0" normalizeH="0" baseline="0" noProof="0">
              <a:ln>
                <a:noFill/>
              </a:ln>
              <a:solidFill>
                <a:srgbClr val="498BCA"/>
              </a:solidFill>
              <a:effectLst/>
              <a:uLnTx/>
              <a:uFillTx/>
              <a:latin typeface="Calibri"/>
              <a:ea typeface="+mn-ea"/>
              <a:cs typeface="Calibri"/>
            </a:endParaRPr>
          </a:p>
        </p:txBody>
      </p:sp>
      <p:cxnSp>
        <p:nvCxnSpPr>
          <p:cNvPr id="90" name="Straight Connector 89">
            <a:extLst>
              <a:ext uri="{FF2B5EF4-FFF2-40B4-BE49-F238E27FC236}">
                <a16:creationId xmlns:a16="http://schemas.microsoft.com/office/drawing/2014/main" id="{54588BC8-360B-4027-B0FD-A047A658F471}"/>
              </a:ext>
            </a:extLst>
          </p:cNvPr>
          <p:cNvCxnSpPr>
            <a:cxnSpLocks/>
          </p:cNvCxnSpPr>
          <p:nvPr/>
        </p:nvCxnSpPr>
        <p:spPr>
          <a:xfrm>
            <a:off x="5157022" y="2855368"/>
            <a:ext cx="0" cy="512255"/>
          </a:xfrm>
          <a:prstGeom prst="line">
            <a:avLst/>
          </a:prstGeom>
          <a:ln w="12700">
            <a:solidFill>
              <a:srgbClr val="797979"/>
            </a:solidFill>
            <a:headEnd type="ova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A29B303-9A4E-4D74-9987-2AF63D3D11FC}"/>
              </a:ext>
            </a:extLst>
          </p:cNvPr>
          <p:cNvSpPr txBox="1"/>
          <p:nvPr/>
        </p:nvSpPr>
        <p:spPr>
          <a:xfrm>
            <a:off x="7983353" y="1404028"/>
            <a:ext cx="1859147" cy="942887"/>
          </a:xfrm>
          <a:prstGeom prst="rect">
            <a:avLst/>
          </a:prstGeom>
          <a:noFill/>
          <a:ln>
            <a:noFill/>
          </a:ln>
        </p:spPr>
        <p:txBody>
          <a:bodyPr wrap="square" rtlCol="0" anchor="b">
            <a:spAutoFit/>
          </a:bodyPr>
          <a:lstStyle/>
          <a:p>
            <a:pPr marL="152390" marR="0" lvl="0" indent="-152390" algn="l" defTabSz="914363" rtl="0" eaLnBrk="1" fontAlgn="auto" latinLnBrk="0" hangingPunct="1">
              <a:lnSpc>
                <a:spcPts val="1333"/>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498BCA"/>
              </a:solidFill>
              <a:effectLst/>
              <a:uLnTx/>
              <a:uFillTx/>
              <a:latin typeface="Calibri"/>
              <a:ea typeface="+mn-ea"/>
              <a:cs typeface="+mn-cs"/>
            </a:endParaRPr>
          </a:p>
          <a:p>
            <a:pPr marL="152390" marR="0" lvl="0" indent="-152390" algn="l" defTabSz="914363" rtl="0" eaLnBrk="1" fontAlgn="auto" latinLnBrk="0" hangingPunct="1">
              <a:lnSpc>
                <a:spcPts val="1333"/>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98BCA"/>
                </a:solidFill>
                <a:effectLst/>
                <a:uLnTx/>
                <a:uFillTx/>
                <a:latin typeface="Calibri"/>
                <a:ea typeface="+mn-ea"/>
                <a:cs typeface="+mn-cs"/>
              </a:rPr>
              <a:t>RMF Compliant</a:t>
            </a:r>
          </a:p>
          <a:p>
            <a:pPr marL="152390" marR="0" lvl="0" indent="-152390" algn="l" defTabSz="914363" rtl="0" eaLnBrk="1" fontAlgn="auto" latinLnBrk="0" hangingPunct="1">
              <a:lnSpc>
                <a:spcPts val="1333"/>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98BCA"/>
                </a:solidFill>
                <a:effectLst/>
                <a:uLnTx/>
                <a:uFillTx/>
                <a:latin typeface="Calibri"/>
                <a:ea typeface="+mn-ea"/>
                <a:cs typeface="+mn-cs"/>
              </a:rPr>
              <a:t>Delivered ATO</a:t>
            </a:r>
          </a:p>
          <a:p>
            <a:pPr marL="0" marR="0" lvl="0" indent="0" algn="l" defTabSz="914363" rtl="0" eaLnBrk="1" fontAlgn="auto" latinLnBrk="0" hangingPunct="1">
              <a:lnSpc>
                <a:spcPts val="1333"/>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498BCA"/>
              </a:solidFill>
              <a:effectLst/>
              <a:uLnTx/>
              <a:uFillTx/>
              <a:latin typeface="Calibri"/>
              <a:ea typeface="+mn-ea"/>
              <a:cs typeface="+mn-cs"/>
            </a:endParaRPr>
          </a:p>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dirty="0">
                <a:ln>
                  <a:noFill/>
                </a:ln>
                <a:solidFill>
                  <a:srgbClr val="212721"/>
                </a:solidFill>
                <a:effectLst/>
                <a:uLnTx/>
                <a:uFillTx/>
                <a:latin typeface="Calibri"/>
                <a:ea typeface="+mn-ea"/>
                <a:cs typeface="+mn-cs"/>
              </a:rPr>
              <a:t>Nov 2020</a:t>
            </a:r>
            <a:endParaRPr kumimoji="0" lang="en-US" sz="1733" b="0" i="0" u="none" strike="noStrike" kern="1200" cap="none" spc="0" normalizeH="0" baseline="0" noProof="0" dirty="0">
              <a:ln>
                <a:noFill/>
              </a:ln>
              <a:solidFill>
                <a:srgbClr val="212721"/>
              </a:solidFill>
              <a:effectLst/>
              <a:uLnTx/>
              <a:uFillTx/>
              <a:latin typeface="Calibri"/>
              <a:ea typeface="+mn-ea"/>
              <a:cs typeface="+mn-cs"/>
            </a:endParaRPr>
          </a:p>
        </p:txBody>
      </p:sp>
      <p:cxnSp>
        <p:nvCxnSpPr>
          <p:cNvPr id="92" name="Straight Connector 91">
            <a:extLst>
              <a:ext uri="{FF2B5EF4-FFF2-40B4-BE49-F238E27FC236}">
                <a16:creationId xmlns:a16="http://schemas.microsoft.com/office/drawing/2014/main" id="{E36531C1-E82D-4382-ABF0-8984EA7A76B4}"/>
              </a:ext>
            </a:extLst>
          </p:cNvPr>
          <p:cNvCxnSpPr>
            <a:cxnSpLocks/>
          </p:cNvCxnSpPr>
          <p:nvPr/>
        </p:nvCxnSpPr>
        <p:spPr>
          <a:xfrm flipV="1">
            <a:off x="8130962" y="2334158"/>
            <a:ext cx="0" cy="515065"/>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9C824BDF-AE94-4215-BBC9-EA69C17FB2A2}"/>
              </a:ext>
            </a:extLst>
          </p:cNvPr>
          <p:cNvSpPr txBox="1"/>
          <p:nvPr/>
        </p:nvSpPr>
        <p:spPr>
          <a:xfrm>
            <a:off x="9031352" y="3341372"/>
            <a:ext cx="2067456" cy="495585"/>
          </a:xfrm>
          <a:prstGeom prst="rect">
            <a:avLst/>
          </a:prstGeom>
          <a:noFill/>
          <a:ln>
            <a:noFill/>
          </a:ln>
        </p:spPr>
        <p:txBody>
          <a:bodyPr wrap="square" rtlCol="0">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dirty="0">
                <a:ln>
                  <a:noFill/>
                </a:ln>
                <a:solidFill>
                  <a:srgbClr val="212721"/>
                </a:solidFill>
                <a:effectLst/>
                <a:uLnTx/>
                <a:uFillTx/>
                <a:latin typeface="Calibri"/>
                <a:ea typeface="+mn-ea"/>
                <a:cs typeface="+mn-cs"/>
              </a:rPr>
              <a:t>Jan 2021</a:t>
            </a:r>
            <a:endParaRPr kumimoji="0" lang="en-US" sz="1333" b="0" i="0" u="none" strike="noStrike" kern="1200" cap="none" spc="0" normalizeH="0" baseline="0" noProof="0" dirty="0">
              <a:ln>
                <a:noFill/>
              </a:ln>
              <a:solidFill>
                <a:srgbClr val="212721"/>
              </a:solidFill>
              <a:effectLst/>
              <a:uLnTx/>
              <a:uFillTx/>
              <a:latin typeface="Calibri"/>
              <a:ea typeface="+mn-ea"/>
              <a:cs typeface="+mn-cs"/>
            </a:endParaRPr>
          </a:p>
          <a:p>
            <a:pPr marL="152390" marR="0" lvl="0" indent="-152390" algn="l" defTabSz="914363" rtl="0" eaLnBrk="1" fontAlgn="auto" latinLnBrk="0" hangingPunct="1">
              <a:lnSpc>
                <a:spcPts val="1333"/>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12721"/>
                </a:solidFill>
                <a:effectLst/>
                <a:uLnTx/>
                <a:uFillTx/>
                <a:latin typeface="Calibri"/>
                <a:ea typeface="+mn-ea"/>
                <a:cs typeface="+mn-cs"/>
              </a:rPr>
              <a:t>v3.5 Released</a:t>
            </a:r>
          </a:p>
        </p:txBody>
      </p:sp>
      <p:cxnSp>
        <p:nvCxnSpPr>
          <p:cNvPr id="94" name="Straight Connector 93">
            <a:extLst>
              <a:ext uri="{FF2B5EF4-FFF2-40B4-BE49-F238E27FC236}">
                <a16:creationId xmlns:a16="http://schemas.microsoft.com/office/drawing/2014/main" id="{70E6E8DB-7F9B-4BDD-BD33-8150540FD932}"/>
              </a:ext>
            </a:extLst>
          </p:cNvPr>
          <p:cNvCxnSpPr>
            <a:cxnSpLocks/>
          </p:cNvCxnSpPr>
          <p:nvPr/>
        </p:nvCxnSpPr>
        <p:spPr>
          <a:xfrm>
            <a:off x="9173773" y="2823614"/>
            <a:ext cx="0" cy="512255"/>
          </a:xfrm>
          <a:prstGeom prst="line">
            <a:avLst/>
          </a:prstGeom>
          <a:ln w="12700">
            <a:solidFill>
              <a:srgbClr val="797979"/>
            </a:solidFill>
            <a:headEnd type="oval"/>
          </a:ln>
        </p:spPr>
        <p:style>
          <a:lnRef idx="1">
            <a:schemeClr val="accent1"/>
          </a:lnRef>
          <a:fillRef idx="0">
            <a:schemeClr val="accent1"/>
          </a:fillRef>
          <a:effectRef idx="0">
            <a:schemeClr val="accent1"/>
          </a:effectRef>
          <a:fontRef idx="minor">
            <a:schemeClr val="tx1"/>
          </a:fontRef>
        </p:style>
      </p:cxnSp>
      <p:sp>
        <p:nvSpPr>
          <p:cNvPr id="39" name="Rectangle 55">
            <a:extLst>
              <a:ext uri="{FF2B5EF4-FFF2-40B4-BE49-F238E27FC236}">
                <a16:creationId xmlns:a16="http://schemas.microsoft.com/office/drawing/2014/main" id="{784AC311-FD33-4E30-81E5-759EDC4FED7D}"/>
              </a:ext>
            </a:extLst>
          </p:cNvPr>
          <p:cNvSpPr>
            <a:spLocks noChangeArrowheads="1"/>
          </p:cNvSpPr>
          <p:nvPr/>
        </p:nvSpPr>
        <p:spPr bwMode="white">
          <a:xfrm>
            <a:off x="203200" y="6481287"/>
            <a:ext cx="4368800" cy="158141"/>
          </a:xfrm>
          <a:prstGeom prst="rect">
            <a:avLst/>
          </a:prstGeom>
          <a:noFill/>
          <a:ln w="9525">
            <a:noFill/>
            <a:miter lim="800000"/>
            <a:headEnd/>
            <a:tailEnd/>
          </a:ln>
        </p:spPr>
        <p:txBody>
          <a:bodyPr lIns="0" tIns="0" rIns="0" bIns="0" anchor="ctr"/>
          <a:lstStyle/>
          <a:p>
            <a:pPr marL="0" marR="0" lvl="0" indent="0" algn="l" defTabSz="914363" rtl="0" eaLnBrk="1" fontAlgn="auto" latinLnBrk="0" hangingPunct="1">
              <a:lnSpc>
                <a:spcPct val="100000"/>
              </a:lnSpc>
              <a:spcBef>
                <a:spcPts val="0"/>
              </a:spcBef>
              <a:spcAft>
                <a:spcPts val="0"/>
              </a:spcAft>
              <a:buClrTx/>
              <a:buSzTx/>
              <a:buFontTx/>
              <a:buNone/>
              <a:tabLst/>
              <a:defRPr/>
            </a:pPr>
            <a:fld id="{8F82E0A0-C266-4798-8C8F-B9F91E9DA37E}" type="slidenum">
              <a:rPr kumimoji="0" lang="en-US" sz="933" b="0" i="0" u="none" strike="noStrike" kern="1200" cap="none" spc="0" normalizeH="0" baseline="0" noProof="0">
                <a:ln>
                  <a:noFill/>
                </a:ln>
                <a:solidFill>
                  <a:prstClr val="white">
                    <a:lumMod val="50000"/>
                  </a:prstClr>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19</a:t>
            </a:fld>
            <a:r>
              <a:rPr kumimoji="0" lang="en-US" sz="800" b="1" i="0" u="none" strike="noStrike" kern="1200" cap="none" spc="0" normalizeH="0" baseline="0" noProof="0">
                <a:ln>
                  <a:noFill/>
                </a:ln>
                <a:solidFill>
                  <a:srgbClr val="002776"/>
                </a:solidFill>
                <a:effectLst/>
                <a:uLnTx/>
                <a:uFillTx/>
                <a:latin typeface="Calibri"/>
                <a:ea typeface="+mn-ea"/>
                <a:cs typeface="+mn-cs"/>
              </a:rPr>
              <a:t>  </a:t>
            </a:r>
            <a:r>
              <a:rPr kumimoji="0" lang="en-US" sz="800" b="0" i="0" u="none" strike="noStrike" kern="1200" cap="none" spc="0" normalizeH="0" baseline="0" noProof="0">
                <a:ln>
                  <a:noFill/>
                </a:ln>
                <a:solidFill>
                  <a:prstClr val="white">
                    <a:lumMod val="85000"/>
                  </a:prstClr>
                </a:solidFill>
                <a:effectLst/>
                <a:uLnTx/>
                <a:uFillTx/>
                <a:latin typeface="Calibri Light" panose="020F0302020204030204" pitchFamily="34" charset="0"/>
                <a:ea typeface="+mn-ea"/>
                <a:cs typeface="Calibri Light" panose="020F0302020204030204" pitchFamily="34" charset="0"/>
              </a:rPr>
              <a:t>|  </a:t>
            </a:r>
            <a:r>
              <a:rPr kumimoji="0" lang="en-US" sz="933" b="0" i="0" u="none" strike="noStrike" kern="1200" cap="none" spc="267" normalizeH="0" baseline="0" noProof="0">
                <a:ln>
                  <a:noFill/>
                </a:ln>
                <a:solidFill>
                  <a:srgbClr val="498BCA"/>
                </a:solidFill>
                <a:effectLst/>
                <a:uLnTx/>
                <a:uFillTx/>
                <a:latin typeface="Calibri" panose="020F0502020204030204" pitchFamily="34" charset="0"/>
                <a:ea typeface="+mn-ea"/>
                <a:cs typeface="+mn-cs"/>
              </a:rPr>
              <a:t>technicacorp.com</a:t>
            </a:r>
          </a:p>
        </p:txBody>
      </p:sp>
      <p:grpSp>
        <p:nvGrpSpPr>
          <p:cNvPr id="40" name="Group 39">
            <a:extLst>
              <a:ext uri="{FF2B5EF4-FFF2-40B4-BE49-F238E27FC236}">
                <a16:creationId xmlns:a16="http://schemas.microsoft.com/office/drawing/2014/main" id="{6CDAA35F-4DF4-4F0C-B13F-C87BA9EDBAD3}"/>
              </a:ext>
            </a:extLst>
          </p:cNvPr>
          <p:cNvGrpSpPr/>
          <p:nvPr/>
        </p:nvGrpSpPr>
        <p:grpSpPr>
          <a:xfrm>
            <a:off x="-10596" y="6797040"/>
            <a:ext cx="12202596" cy="60960"/>
            <a:chOff x="0" y="0"/>
            <a:chExt cx="5952729" cy="45719"/>
          </a:xfrm>
        </p:grpSpPr>
        <p:sp>
          <p:nvSpPr>
            <p:cNvPr id="41" name="Rectangle 40">
              <a:extLst>
                <a:ext uri="{FF2B5EF4-FFF2-40B4-BE49-F238E27FC236}">
                  <a16:creationId xmlns:a16="http://schemas.microsoft.com/office/drawing/2014/main" id="{C9E50EAB-5DCB-4866-97A8-61017E29674C}"/>
                </a:ext>
              </a:extLst>
            </p:cNvPr>
            <p:cNvSpPr/>
            <p:nvPr userDrawn="1"/>
          </p:nvSpPr>
          <p:spPr>
            <a:xfrm>
              <a:off x="0" y="0"/>
              <a:ext cx="1960245" cy="45719"/>
            </a:xfrm>
            <a:prstGeom prst="rect">
              <a:avLst/>
            </a:prstGeom>
            <a:solidFill>
              <a:srgbClr val="498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4A58E3A5-3F6A-4F29-A4B4-21A1060EB2F2}"/>
                </a:ext>
              </a:extLst>
            </p:cNvPr>
            <p:cNvSpPr/>
            <p:nvPr userDrawn="1"/>
          </p:nvSpPr>
          <p:spPr>
            <a:xfrm>
              <a:off x="1985291" y="0"/>
              <a:ext cx="1989365" cy="45719"/>
            </a:xfrm>
            <a:prstGeom prst="rect">
              <a:avLst/>
            </a:prstGeom>
            <a:solidFill>
              <a:srgbClr val="E97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5C7156A0-BD0C-40F2-8D3A-3541662F2A3A}"/>
                </a:ext>
              </a:extLst>
            </p:cNvPr>
            <p:cNvSpPr/>
            <p:nvPr userDrawn="1"/>
          </p:nvSpPr>
          <p:spPr>
            <a:xfrm>
              <a:off x="3998199" y="0"/>
              <a:ext cx="1954530" cy="4508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45" name="Picture 44">
            <a:extLst>
              <a:ext uri="{FF2B5EF4-FFF2-40B4-BE49-F238E27FC236}">
                <a16:creationId xmlns:a16="http://schemas.microsoft.com/office/drawing/2014/main" id="{7457070A-95FE-4062-8710-50805DD60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78982" y="6375992"/>
            <a:ext cx="2095028" cy="274187"/>
          </a:xfrm>
          <a:prstGeom prst="rect">
            <a:avLst/>
          </a:prstGeom>
          <a:ln>
            <a:noFill/>
          </a:ln>
        </p:spPr>
      </p:pic>
      <p:sp>
        <p:nvSpPr>
          <p:cNvPr id="49" name="TextBox 48">
            <a:extLst>
              <a:ext uri="{FF2B5EF4-FFF2-40B4-BE49-F238E27FC236}">
                <a16:creationId xmlns:a16="http://schemas.microsoft.com/office/drawing/2014/main" id="{28199A41-9A96-4A0F-A476-369903EBE013}"/>
              </a:ext>
            </a:extLst>
          </p:cNvPr>
          <p:cNvSpPr txBox="1"/>
          <p:nvPr/>
        </p:nvSpPr>
        <p:spPr>
          <a:xfrm>
            <a:off x="6472720" y="4314095"/>
            <a:ext cx="5719280" cy="1761143"/>
          </a:xfrm>
          <a:prstGeom prst="rect">
            <a:avLst/>
          </a:prstGeom>
          <a:solidFill>
            <a:schemeClr val="accent1">
              <a:alpha val="72941"/>
            </a:schemeClr>
          </a:solidFill>
          <a:ln w="6350">
            <a:noFill/>
          </a:ln>
        </p:spPr>
        <p:txBody>
          <a:bodyPr wrap="square" lIns="182880" tIns="182880" rIns="182880" bIns="182880" rtlCol="0" anchor="t">
            <a:noAutofit/>
          </a:bodyPr>
          <a:lstStyle/>
          <a:p>
            <a:pPr marL="0" marR="0" lvl="0" indent="0" algn="ctr" defTabSz="914363" rtl="0" eaLnBrk="1" fontAlgn="auto" latinLnBrk="0" hangingPunct="1">
              <a:lnSpc>
                <a:spcPts val="1400"/>
              </a:lnSpc>
              <a:spcBef>
                <a:spcPts val="0"/>
              </a:spcBef>
              <a:spcAft>
                <a:spcPts val="8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CVA/H ROADMAP</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Small Form Factor (smaller &amp; lighter hardware)</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End User Usability, Reliability, Resiliency</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Cyber Threat Intelligence Platform (shareable data)</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Overhaul the GIP (architecture, hardware, software)</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Accelerate Toward a Virtual &amp; Cloud Environment, &amp; Release on Demand</a:t>
            </a:r>
          </a:p>
        </p:txBody>
      </p:sp>
      <p:sp>
        <p:nvSpPr>
          <p:cNvPr id="46" name="TextBox 45">
            <a:extLst>
              <a:ext uri="{FF2B5EF4-FFF2-40B4-BE49-F238E27FC236}">
                <a16:creationId xmlns:a16="http://schemas.microsoft.com/office/drawing/2014/main" id="{3E3A4322-A29C-477B-83F2-B150072BF80E}"/>
              </a:ext>
            </a:extLst>
          </p:cNvPr>
          <p:cNvSpPr txBox="1"/>
          <p:nvPr/>
        </p:nvSpPr>
        <p:spPr>
          <a:xfrm>
            <a:off x="611367" y="3391642"/>
            <a:ext cx="2172131" cy="684739"/>
          </a:xfrm>
          <a:prstGeom prst="rect">
            <a:avLst/>
          </a:prstGeom>
          <a:noFill/>
          <a:ln>
            <a:noFill/>
          </a:ln>
        </p:spPr>
        <p:txBody>
          <a:bodyPr wrap="square" rtlCol="0">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a:ln>
                  <a:noFill/>
                </a:ln>
                <a:solidFill>
                  <a:srgbClr val="212721"/>
                </a:solidFill>
                <a:effectLst/>
                <a:uLnTx/>
                <a:uFillTx/>
                <a:latin typeface="Calibri"/>
                <a:ea typeface="+mn-ea"/>
                <a:cs typeface="+mn-cs"/>
              </a:rPr>
              <a:t>15 Aug 2019</a:t>
            </a:r>
            <a:r>
              <a:rPr kumimoji="0" lang="en-US" sz="1733" b="0" i="0" u="none" strike="noStrike" kern="1200" cap="none" spc="0" normalizeH="0" baseline="0" noProof="0">
                <a:ln>
                  <a:noFill/>
                </a:ln>
                <a:solidFill>
                  <a:srgbClr val="212721"/>
                </a:solidFill>
                <a:effectLst/>
                <a:uLnTx/>
                <a:uFillTx/>
                <a:latin typeface="Calibri"/>
                <a:ea typeface="+mn-ea"/>
                <a:cs typeface="+mn-cs"/>
              </a:rPr>
              <a:t>  </a:t>
            </a:r>
            <a:endParaRPr kumimoji="0" lang="en-US" sz="1333" b="0" i="0" u="none" strike="noStrike" kern="1200" cap="none" spc="0" normalizeH="0" baseline="0" noProof="0">
              <a:ln>
                <a:noFill/>
              </a:ln>
              <a:solidFill>
                <a:srgbClr val="212721"/>
              </a:solidFill>
              <a:effectLst/>
              <a:uLnTx/>
              <a:uFillTx/>
              <a:latin typeface="Calibri"/>
              <a:ea typeface="+mn-ea"/>
              <a:cs typeface="+mn-cs"/>
            </a:endParaRPr>
          </a:p>
          <a:p>
            <a:pPr marL="152390" marR="0" lvl="0" indent="-152390" algn="l" defTabSz="914363" rtl="0" eaLnBrk="1" fontAlgn="auto" latinLnBrk="0" hangingPunct="1">
              <a:lnSpc>
                <a:spcPts val="14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12721"/>
                </a:solidFill>
                <a:effectLst/>
                <a:uLnTx/>
                <a:uFillTx/>
                <a:latin typeface="Calibri"/>
                <a:ea typeface="+mn-ea"/>
                <a:cs typeface="+mn-cs"/>
              </a:rPr>
              <a:t>On Boarded </a:t>
            </a:r>
            <a:br>
              <a:rPr kumimoji="0" lang="en-US" sz="1400" b="0" i="0" u="none" strike="noStrike" kern="1200" cap="none" spc="0" normalizeH="0" baseline="0" noProof="0">
                <a:ln>
                  <a:noFill/>
                </a:ln>
                <a:solidFill>
                  <a:srgbClr val="212721"/>
                </a:solidFill>
                <a:effectLst/>
                <a:uLnTx/>
                <a:uFillTx/>
                <a:latin typeface="Calibri"/>
                <a:ea typeface="+mn-ea"/>
                <a:cs typeface="+mn-cs"/>
              </a:rPr>
            </a:br>
            <a:r>
              <a:rPr kumimoji="0" lang="en-US" sz="1400" b="0" i="0" u="none" strike="noStrike" kern="1200" cap="none" spc="0" normalizeH="0" baseline="0" noProof="0">
                <a:ln>
                  <a:noFill/>
                </a:ln>
                <a:solidFill>
                  <a:srgbClr val="212721"/>
                </a:solidFill>
                <a:effectLst/>
                <a:uLnTx/>
                <a:uFillTx/>
                <a:latin typeface="Calibri"/>
                <a:ea typeface="+mn-ea"/>
                <a:cs typeface="+mn-cs"/>
              </a:rPr>
              <a:t>MSS Contract</a:t>
            </a:r>
          </a:p>
        </p:txBody>
      </p:sp>
      <p:cxnSp>
        <p:nvCxnSpPr>
          <p:cNvPr id="50" name="Straight Connector 49">
            <a:extLst>
              <a:ext uri="{FF2B5EF4-FFF2-40B4-BE49-F238E27FC236}">
                <a16:creationId xmlns:a16="http://schemas.microsoft.com/office/drawing/2014/main" id="{72C53037-4ADF-4778-8288-11059460B686}"/>
              </a:ext>
            </a:extLst>
          </p:cNvPr>
          <p:cNvCxnSpPr>
            <a:cxnSpLocks/>
          </p:cNvCxnSpPr>
          <p:nvPr/>
        </p:nvCxnSpPr>
        <p:spPr>
          <a:xfrm>
            <a:off x="773463" y="2860750"/>
            <a:ext cx="0" cy="516101"/>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A7A27EC-4F55-45DF-AD93-D80E90908412}"/>
              </a:ext>
            </a:extLst>
          </p:cNvPr>
          <p:cNvSpPr txBox="1"/>
          <p:nvPr/>
        </p:nvSpPr>
        <p:spPr>
          <a:xfrm>
            <a:off x="3327541" y="1538480"/>
            <a:ext cx="2287611" cy="801823"/>
          </a:xfrm>
          <a:prstGeom prst="rect">
            <a:avLst/>
          </a:prstGeom>
          <a:noFill/>
          <a:ln>
            <a:noFill/>
          </a:ln>
        </p:spPr>
        <p:txBody>
          <a:bodyPr wrap="square" rtlCol="0" anchor="b">
            <a:spAutoFit/>
          </a:bodyPr>
          <a:lstStyle/>
          <a:p>
            <a:pPr marL="152390" marR="0" lvl="0" indent="-152390" algn="l" defTabSz="914363" rtl="0" eaLnBrk="1" fontAlgn="auto" latinLnBrk="0" hangingPunct="1">
              <a:lnSpc>
                <a:spcPts val="14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98BCA"/>
                </a:solidFill>
                <a:effectLst/>
                <a:uLnTx/>
                <a:uFillTx/>
                <a:latin typeface="Calibri"/>
                <a:ea typeface="+mn-ea"/>
                <a:cs typeface="+mn-cs"/>
              </a:rPr>
              <a:t>DANS Transition Complete</a:t>
            </a:r>
            <a:br>
              <a:rPr kumimoji="0" lang="en-US" sz="1400" b="0" i="0" u="none" strike="noStrike" kern="1200" cap="none" spc="0" normalizeH="0" baseline="0" noProof="0">
                <a:ln>
                  <a:noFill/>
                </a:ln>
                <a:solidFill>
                  <a:srgbClr val="498BCA"/>
                </a:solidFill>
                <a:effectLst/>
                <a:uLnTx/>
                <a:uFillTx/>
                <a:latin typeface="Calibri"/>
                <a:ea typeface="+mn-ea"/>
                <a:cs typeface="+mn-cs"/>
              </a:rPr>
            </a:br>
            <a:r>
              <a:rPr kumimoji="0" lang="en-US" sz="1400" b="0" i="0" u="none" strike="noStrike" kern="1200" cap="none" spc="0" normalizeH="0" baseline="0" noProof="0">
                <a:ln>
                  <a:noFill/>
                </a:ln>
                <a:solidFill>
                  <a:srgbClr val="498BCA"/>
                </a:solidFill>
                <a:effectLst/>
                <a:uLnTx/>
                <a:uFillTx/>
                <a:latin typeface="Calibri"/>
                <a:ea typeface="+mn-ea"/>
                <a:cs typeface="+mn-cs"/>
              </a:rPr>
              <a:t>(3 Contracts into 1)</a:t>
            </a:r>
          </a:p>
          <a:p>
            <a:pPr marL="0" marR="0" lvl="0" indent="0" algn="l" defTabSz="914363" rtl="0" eaLnBrk="1" fontAlgn="auto" latinLnBrk="0" hangingPunct="1">
              <a:lnSpc>
                <a:spcPts val="1333"/>
              </a:lnSpc>
              <a:spcBef>
                <a:spcPts val="0"/>
              </a:spcBef>
              <a:spcAft>
                <a:spcPts val="0"/>
              </a:spcAft>
              <a:buClrTx/>
              <a:buSzTx/>
              <a:buFontTx/>
              <a:buNone/>
              <a:tabLst/>
              <a:defRPr/>
            </a:pPr>
            <a:endParaRPr kumimoji="0" lang="en-US" sz="1333" b="0" i="0" u="none" strike="noStrike" kern="1200" cap="none" spc="0" normalizeH="0" baseline="0" noProof="0">
              <a:ln>
                <a:noFill/>
              </a:ln>
              <a:solidFill>
                <a:srgbClr val="498BCA"/>
              </a:solidFill>
              <a:effectLst/>
              <a:uLnTx/>
              <a:uFillTx/>
              <a:latin typeface="Calibri"/>
              <a:ea typeface="+mn-ea"/>
              <a:cs typeface="+mn-cs"/>
            </a:endParaRPr>
          </a:p>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a:ln>
                  <a:noFill/>
                </a:ln>
                <a:solidFill>
                  <a:srgbClr val="498BCA"/>
                </a:solidFill>
                <a:effectLst/>
                <a:uLnTx/>
                <a:uFillTx/>
                <a:latin typeface="Calibri"/>
                <a:ea typeface="+mn-ea"/>
                <a:cs typeface="+mn-cs"/>
              </a:rPr>
              <a:t>Nov 2019</a:t>
            </a:r>
            <a:endParaRPr kumimoji="0" lang="en-US" sz="1733" b="0" i="0" u="none" strike="noStrike" kern="1200" cap="none" spc="0" normalizeH="0" baseline="0" noProof="0">
              <a:ln>
                <a:noFill/>
              </a:ln>
              <a:solidFill>
                <a:srgbClr val="498BCA"/>
              </a:solidFill>
              <a:effectLst/>
              <a:uLnTx/>
              <a:uFillTx/>
              <a:latin typeface="Calibri"/>
              <a:ea typeface="+mn-ea"/>
              <a:cs typeface="+mn-cs"/>
            </a:endParaRPr>
          </a:p>
        </p:txBody>
      </p:sp>
      <p:cxnSp>
        <p:nvCxnSpPr>
          <p:cNvPr id="52" name="Straight Connector 51">
            <a:extLst>
              <a:ext uri="{FF2B5EF4-FFF2-40B4-BE49-F238E27FC236}">
                <a16:creationId xmlns:a16="http://schemas.microsoft.com/office/drawing/2014/main" id="{C802E0EE-DB3B-46CF-AD8E-20D726B3C3BD}"/>
              </a:ext>
            </a:extLst>
          </p:cNvPr>
          <p:cNvCxnSpPr>
            <a:cxnSpLocks/>
          </p:cNvCxnSpPr>
          <p:nvPr/>
        </p:nvCxnSpPr>
        <p:spPr>
          <a:xfrm flipV="1">
            <a:off x="3475151" y="2327546"/>
            <a:ext cx="0" cy="515065"/>
          </a:xfrm>
          <a:prstGeom prst="line">
            <a:avLst/>
          </a:prstGeom>
          <a:ln w="12700">
            <a:solidFill>
              <a:schemeClr val="accent1"/>
            </a:solidFill>
            <a:headEnd type="oval"/>
          </a:ln>
        </p:spPr>
        <p:style>
          <a:lnRef idx="1">
            <a:schemeClr val="accent1"/>
          </a:lnRef>
          <a:fillRef idx="0">
            <a:schemeClr val="accent1"/>
          </a:fillRef>
          <a:effectRef idx="0">
            <a:schemeClr val="accent1"/>
          </a:effectRef>
          <a:fontRef idx="minor">
            <a:schemeClr val="tx1"/>
          </a:fontRef>
        </p:style>
      </p:cxnSp>
      <p:sp>
        <p:nvSpPr>
          <p:cNvPr id="47" name="Star: 5 Points 46">
            <a:extLst>
              <a:ext uri="{FF2B5EF4-FFF2-40B4-BE49-F238E27FC236}">
                <a16:creationId xmlns:a16="http://schemas.microsoft.com/office/drawing/2014/main" id="{D2D2F521-BD2C-499B-BA49-04620171D15E}"/>
              </a:ext>
            </a:extLst>
          </p:cNvPr>
          <p:cNvSpPr/>
          <p:nvPr/>
        </p:nvSpPr>
        <p:spPr>
          <a:xfrm>
            <a:off x="3250594" y="2622448"/>
            <a:ext cx="465402" cy="399155"/>
          </a:xfrm>
          <a:prstGeom prst="star5">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TextBox 53">
            <a:extLst>
              <a:ext uri="{FF2B5EF4-FFF2-40B4-BE49-F238E27FC236}">
                <a16:creationId xmlns:a16="http://schemas.microsoft.com/office/drawing/2014/main" id="{323F2686-03B9-442A-88A4-C666D7C06187}"/>
              </a:ext>
            </a:extLst>
          </p:cNvPr>
          <p:cNvSpPr txBox="1"/>
          <p:nvPr/>
        </p:nvSpPr>
        <p:spPr>
          <a:xfrm>
            <a:off x="2537645" y="3382414"/>
            <a:ext cx="2172131" cy="684739"/>
          </a:xfrm>
          <a:prstGeom prst="rect">
            <a:avLst/>
          </a:prstGeom>
          <a:noFill/>
          <a:ln>
            <a:noFill/>
          </a:ln>
        </p:spPr>
        <p:txBody>
          <a:bodyPr wrap="square" rtlCol="0">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a:ln>
                  <a:noFill/>
                </a:ln>
                <a:solidFill>
                  <a:srgbClr val="212721"/>
                </a:solidFill>
                <a:effectLst/>
                <a:uLnTx/>
                <a:uFillTx/>
                <a:latin typeface="Calibri"/>
                <a:ea typeface="+mn-ea"/>
                <a:cs typeface="+mn-cs"/>
              </a:rPr>
              <a:t>11 Nov 2019</a:t>
            </a:r>
            <a:r>
              <a:rPr kumimoji="0" lang="en-US" sz="1733" b="0" i="0" u="none" strike="noStrike" kern="1200" cap="none" spc="0" normalizeH="0" baseline="0" noProof="0">
                <a:ln>
                  <a:noFill/>
                </a:ln>
                <a:solidFill>
                  <a:srgbClr val="212721"/>
                </a:solidFill>
                <a:effectLst/>
                <a:uLnTx/>
                <a:uFillTx/>
                <a:latin typeface="Calibri"/>
                <a:ea typeface="+mn-ea"/>
                <a:cs typeface="+mn-cs"/>
              </a:rPr>
              <a:t>  </a:t>
            </a:r>
            <a:endParaRPr kumimoji="0" lang="en-US" sz="1333" b="0" i="0" u="none" strike="noStrike" kern="1200" cap="none" spc="0" normalizeH="0" baseline="0" noProof="0">
              <a:ln>
                <a:noFill/>
              </a:ln>
              <a:solidFill>
                <a:srgbClr val="212721"/>
              </a:solidFill>
              <a:effectLst/>
              <a:uLnTx/>
              <a:uFillTx/>
              <a:latin typeface="Calibri"/>
              <a:ea typeface="+mn-ea"/>
              <a:cs typeface="+mn-cs"/>
            </a:endParaRPr>
          </a:p>
          <a:p>
            <a:pPr marL="152390" marR="0" lvl="0" indent="-152390" algn="l" defTabSz="914363" rtl="0" eaLnBrk="1" fontAlgn="auto" latinLnBrk="0" hangingPunct="1">
              <a:lnSpc>
                <a:spcPts val="14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12721"/>
                </a:solidFill>
                <a:effectLst/>
                <a:uLnTx/>
                <a:uFillTx/>
                <a:latin typeface="Calibri"/>
                <a:ea typeface="+mn-ea"/>
                <a:cs typeface="+mn-cs"/>
              </a:rPr>
              <a:t>On Boarded</a:t>
            </a:r>
            <a:br>
              <a:rPr kumimoji="0" lang="en-US" sz="1400" b="0" i="0" u="none" strike="noStrike" kern="1200" cap="none" spc="0" normalizeH="0" baseline="0" noProof="0">
                <a:ln>
                  <a:noFill/>
                </a:ln>
                <a:solidFill>
                  <a:srgbClr val="212721"/>
                </a:solidFill>
                <a:effectLst/>
                <a:uLnTx/>
                <a:uFillTx/>
                <a:latin typeface="Calibri"/>
                <a:ea typeface="+mn-ea"/>
                <a:cs typeface="+mn-cs"/>
              </a:rPr>
            </a:br>
            <a:r>
              <a:rPr kumimoji="0" lang="en-US" sz="1400" b="0" i="0" u="none" strike="noStrike" kern="1200" cap="none" spc="0" normalizeH="0" baseline="0" noProof="0">
                <a:ln>
                  <a:noFill/>
                </a:ln>
                <a:solidFill>
                  <a:srgbClr val="212721"/>
                </a:solidFill>
                <a:effectLst/>
                <a:uLnTx/>
                <a:uFillTx/>
                <a:latin typeface="Calibri"/>
                <a:ea typeface="+mn-ea"/>
                <a:cs typeface="+mn-cs"/>
              </a:rPr>
              <a:t>DCSE Contract</a:t>
            </a:r>
          </a:p>
        </p:txBody>
      </p:sp>
      <p:cxnSp>
        <p:nvCxnSpPr>
          <p:cNvPr id="55" name="Straight Connector 54">
            <a:extLst>
              <a:ext uri="{FF2B5EF4-FFF2-40B4-BE49-F238E27FC236}">
                <a16:creationId xmlns:a16="http://schemas.microsoft.com/office/drawing/2014/main" id="{96CAA0E9-B675-4C6E-95FB-E922522CC6FD}"/>
              </a:ext>
            </a:extLst>
          </p:cNvPr>
          <p:cNvCxnSpPr>
            <a:cxnSpLocks/>
          </p:cNvCxnSpPr>
          <p:nvPr/>
        </p:nvCxnSpPr>
        <p:spPr>
          <a:xfrm>
            <a:off x="2699741" y="2851522"/>
            <a:ext cx="0" cy="516101"/>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3684025-4B5B-4BBB-B011-43F3938013BA}"/>
              </a:ext>
            </a:extLst>
          </p:cNvPr>
          <p:cNvSpPr txBox="1"/>
          <p:nvPr/>
        </p:nvSpPr>
        <p:spPr>
          <a:xfrm>
            <a:off x="1802518" y="1362849"/>
            <a:ext cx="1525023" cy="981359"/>
          </a:xfrm>
          <a:prstGeom prst="rect">
            <a:avLst/>
          </a:prstGeom>
          <a:noFill/>
          <a:ln>
            <a:noFill/>
          </a:ln>
        </p:spPr>
        <p:txBody>
          <a:bodyPr wrap="square" rtlCol="0" anchor="b">
            <a:spAutoFit/>
          </a:bodyPr>
          <a:lstStyle/>
          <a:p>
            <a:pPr marL="152390" marR="0" lvl="0" indent="-152390" algn="l" defTabSz="914363" rtl="0" eaLnBrk="1" fontAlgn="auto" latinLnBrk="0" hangingPunct="1">
              <a:lnSpc>
                <a:spcPts val="1400"/>
              </a:lnSpc>
              <a:spcBef>
                <a:spcPts val="533"/>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12721"/>
                </a:solidFill>
                <a:effectLst/>
                <a:uLnTx/>
                <a:uFillTx/>
                <a:latin typeface="Calibri"/>
                <a:ea typeface="+mn-ea"/>
                <a:cs typeface="+mn-cs"/>
              </a:rPr>
              <a:t>On Boarded DCIANS Contract</a:t>
            </a:r>
          </a:p>
          <a:p>
            <a:pPr marL="0" marR="0" lvl="0" indent="0" algn="l" defTabSz="914363" rtl="0" eaLnBrk="1" fontAlgn="auto" latinLnBrk="0" hangingPunct="1">
              <a:lnSpc>
                <a:spcPts val="1333"/>
              </a:lnSpc>
              <a:spcBef>
                <a:spcPts val="0"/>
              </a:spcBef>
              <a:spcAft>
                <a:spcPts val="0"/>
              </a:spcAft>
              <a:buClrTx/>
              <a:buSzTx/>
              <a:buFontTx/>
              <a:buNone/>
              <a:tabLst/>
              <a:defRPr/>
            </a:pPr>
            <a:endParaRPr kumimoji="0" lang="en-US" sz="1333" b="0" i="0" u="none" strike="noStrike" kern="1200" cap="none" spc="0" normalizeH="0" baseline="0" noProof="0">
              <a:ln>
                <a:noFill/>
              </a:ln>
              <a:solidFill>
                <a:srgbClr val="498BCA"/>
              </a:solidFill>
              <a:effectLst/>
              <a:uLnTx/>
              <a:uFillTx/>
              <a:latin typeface="Calibri"/>
              <a:ea typeface="+mn-ea"/>
              <a:cs typeface="+mn-cs"/>
            </a:endParaRPr>
          </a:p>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a:ln>
                  <a:noFill/>
                </a:ln>
                <a:solidFill>
                  <a:srgbClr val="212721"/>
                </a:solidFill>
                <a:effectLst/>
                <a:uLnTx/>
                <a:uFillTx/>
                <a:latin typeface="Calibri"/>
                <a:ea typeface="+mn-ea"/>
                <a:cs typeface="+mn-cs"/>
              </a:rPr>
              <a:t>03 Nov 2019</a:t>
            </a:r>
            <a:endParaRPr kumimoji="0" lang="en-US" sz="1733" b="0" i="0" u="none" strike="noStrike" kern="1200" cap="none" spc="0" normalizeH="0" baseline="0" noProof="0">
              <a:ln>
                <a:noFill/>
              </a:ln>
              <a:solidFill>
                <a:srgbClr val="212721"/>
              </a:solidFill>
              <a:effectLst/>
              <a:uLnTx/>
              <a:uFillTx/>
              <a:latin typeface="Calibri"/>
              <a:ea typeface="+mn-ea"/>
              <a:cs typeface="+mn-cs"/>
            </a:endParaRPr>
          </a:p>
        </p:txBody>
      </p:sp>
      <p:cxnSp>
        <p:nvCxnSpPr>
          <p:cNvPr id="58" name="Straight Connector 57">
            <a:extLst>
              <a:ext uri="{FF2B5EF4-FFF2-40B4-BE49-F238E27FC236}">
                <a16:creationId xmlns:a16="http://schemas.microsoft.com/office/drawing/2014/main" id="{0F2366AD-C386-4521-AC43-E2F8A40E2BE1}"/>
              </a:ext>
            </a:extLst>
          </p:cNvPr>
          <p:cNvCxnSpPr>
            <a:cxnSpLocks/>
          </p:cNvCxnSpPr>
          <p:nvPr/>
        </p:nvCxnSpPr>
        <p:spPr>
          <a:xfrm flipV="1">
            <a:off x="1950126" y="2331451"/>
            <a:ext cx="0" cy="515065"/>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A8469AF-3563-4A58-AE29-9622499E8734}"/>
              </a:ext>
            </a:extLst>
          </p:cNvPr>
          <p:cNvSpPr txBox="1"/>
          <p:nvPr/>
        </p:nvSpPr>
        <p:spPr>
          <a:xfrm>
            <a:off x="9594882" y="1732581"/>
            <a:ext cx="2110572" cy="609462"/>
          </a:xfrm>
          <a:prstGeom prst="rect">
            <a:avLst/>
          </a:prstGeom>
          <a:noFill/>
          <a:ln>
            <a:noFill/>
          </a:ln>
        </p:spPr>
        <p:txBody>
          <a:bodyPr wrap="square" rtlCol="0" anchor="b">
            <a:spAutoFit/>
          </a:bodyPr>
          <a:lstStyle/>
          <a:p>
            <a:pPr marL="152390" marR="0" lvl="0" indent="-152390" algn="l" defTabSz="914363" rtl="0" eaLnBrk="1" fontAlgn="auto" latinLnBrk="0" hangingPunct="1">
              <a:lnSpc>
                <a:spcPts val="1333"/>
              </a:lnSpc>
              <a:spcBef>
                <a:spcPts val="533"/>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12721"/>
                </a:solidFill>
                <a:effectLst/>
                <a:uLnTx/>
                <a:uFillTx/>
                <a:latin typeface="Calibri"/>
                <a:ea typeface="+mn-ea"/>
                <a:cs typeface="+mn-cs"/>
              </a:rPr>
              <a:t>V3.5.1 Released</a:t>
            </a:r>
          </a:p>
          <a:p>
            <a:pPr marL="0" marR="0" lvl="0" indent="0" algn="l" defTabSz="914363" rtl="0" eaLnBrk="1" fontAlgn="auto" latinLnBrk="0" hangingPunct="1">
              <a:lnSpc>
                <a:spcPts val="1333"/>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498BCA"/>
              </a:solidFill>
              <a:effectLst/>
              <a:uLnTx/>
              <a:uFillTx/>
              <a:latin typeface="Calibri"/>
              <a:ea typeface="+mn-ea"/>
              <a:cs typeface="+mn-cs"/>
            </a:endParaRPr>
          </a:p>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dirty="0">
                <a:ln>
                  <a:noFill/>
                </a:ln>
                <a:solidFill>
                  <a:srgbClr val="212721"/>
                </a:solidFill>
                <a:effectLst/>
                <a:uLnTx/>
                <a:uFillTx/>
                <a:latin typeface="Calibri"/>
                <a:ea typeface="+mn-ea"/>
                <a:cs typeface="+mn-cs"/>
              </a:rPr>
              <a:t>May 2021</a:t>
            </a:r>
            <a:endParaRPr kumimoji="0" lang="en-US" sz="1733" b="0" i="0" u="none" strike="noStrike" kern="1200" cap="none" spc="0" normalizeH="0" baseline="0" noProof="0" dirty="0">
              <a:ln>
                <a:noFill/>
              </a:ln>
              <a:solidFill>
                <a:srgbClr val="212721"/>
              </a:solidFill>
              <a:effectLst/>
              <a:uLnTx/>
              <a:uFillTx/>
              <a:latin typeface="Calibri"/>
              <a:ea typeface="+mn-ea"/>
              <a:cs typeface="+mn-cs"/>
            </a:endParaRPr>
          </a:p>
        </p:txBody>
      </p:sp>
      <p:cxnSp>
        <p:nvCxnSpPr>
          <p:cNvPr id="62" name="Straight Connector 61">
            <a:extLst>
              <a:ext uri="{FF2B5EF4-FFF2-40B4-BE49-F238E27FC236}">
                <a16:creationId xmlns:a16="http://schemas.microsoft.com/office/drawing/2014/main" id="{FEB79DC8-8D30-4BF7-AA54-7ED439868E32}"/>
              </a:ext>
            </a:extLst>
          </p:cNvPr>
          <p:cNvCxnSpPr>
            <a:cxnSpLocks/>
          </p:cNvCxnSpPr>
          <p:nvPr/>
        </p:nvCxnSpPr>
        <p:spPr>
          <a:xfrm flipV="1">
            <a:off x="9742491" y="2329287"/>
            <a:ext cx="0" cy="515065"/>
          </a:xfrm>
          <a:prstGeom prst="line">
            <a:avLst/>
          </a:prstGeom>
          <a:ln w="12700">
            <a:solidFill>
              <a:schemeClr val="bg2">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5FB29D6-8EBC-4F7C-B3AB-33B43550B571}"/>
              </a:ext>
            </a:extLst>
          </p:cNvPr>
          <p:cNvCxnSpPr/>
          <p:nvPr/>
        </p:nvCxnSpPr>
        <p:spPr>
          <a:xfrm>
            <a:off x="8989366" y="2721669"/>
            <a:ext cx="0" cy="299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CFFCC44-B886-4ED1-93F1-DE8498F7BFB4}"/>
              </a:ext>
            </a:extLst>
          </p:cNvPr>
          <p:cNvCxnSpPr/>
          <p:nvPr/>
        </p:nvCxnSpPr>
        <p:spPr>
          <a:xfrm>
            <a:off x="4753952" y="2721669"/>
            <a:ext cx="0" cy="299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5EAF4EA-9330-426C-9EBD-CC6A75510536}"/>
              </a:ext>
            </a:extLst>
          </p:cNvPr>
          <p:cNvSpPr txBox="1"/>
          <p:nvPr/>
        </p:nvSpPr>
        <p:spPr>
          <a:xfrm>
            <a:off x="7083744" y="3389934"/>
            <a:ext cx="2242158" cy="726417"/>
          </a:xfrm>
          <a:prstGeom prst="rect">
            <a:avLst/>
          </a:prstGeom>
          <a:noFill/>
          <a:ln>
            <a:noFill/>
          </a:ln>
        </p:spPr>
        <p:txBody>
          <a:bodyPr wrap="square" lIns="91440" tIns="45720" rIns="91440" bIns="45720" rtlCol="0" anchor="t">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00" b="1" i="0" u="none" strike="noStrike" kern="1200" cap="none" spc="0" normalizeH="0" baseline="0" noProof="0">
                <a:ln>
                  <a:noFill/>
                </a:ln>
                <a:solidFill>
                  <a:srgbClr val="212721"/>
                </a:solidFill>
                <a:effectLst/>
                <a:uLnTx/>
                <a:uFillTx/>
                <a:latin typeface="Calibri"/>
                <a:ea typeface="+mn-ea"/>
                <a:cs typeface="+mn-cs"/>
              </a:rPr>
              <a:t>Oct 2020</a:t>
            </a:r>
            <a:endParaRPr kumimoji="0" lang="en-US" sz="1700" b="0" i="0" u="none" strike="noStrike" kern="1200" cap="none" spc="0" normalizeH="0" baseline="0" noProof="0">
              <a:ln>
                <a:noFill/>
              </a:ln>
              <a:solidFill>
                <a:srgbClr val="212721"/>
              </a:solidFill>
              <a:effectLst/>
              <a:uLnTx/>
              <a:uFillTx/>
              <a:latin typeface="Calibri"/>
              <a:ea typeface="+mn-ea"/>
              <a:cs typeface="+mn-cs"/>
            </a:endParaRPr>
          </a:p>
          <a:p>
            <a:pPr marL="151759" marR="0" lvl="0" indent="-151759" algn="l" defTabSz="914363" rtl="0" eaLnBrk="1" fontAlgn="auto" latinLnBrk="0" hangingPunct="1">
              <a:lnSpc>
                <a:spcPts val="1333"/>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12721"/>
                </a:solidFill>
                <a:effectLst/>
                <a:uLnTx/>
                <a:uFillTx/>
                <a:latin typeface="Calibri"/>
                <a:ea typeface="+mn-ea"/>
                <a:cs typeface="+mn-cs"/>
              </a:rPr>
              <a:t>v3.4 Released</a:t>
            </a:r>
            <a:endParaRPr kumimoji="0" lang="en-US" sz="1400" b="0" i="0" u="none" strike="noStrike" kern="1200" cap="none" spc="0" normalizeH="0" baseline="0" noProof="0">
              <a:ln>
                <a:noFill/>
              </a:ln>
              <a:solidFill>
                <a:srgbClr val="212721"/>
              </a:solidFill>
              <a:effectLst/>
              <a:uLnTx/>
              <a:uFillTx/>
              <a:latin typeface="Calibri"/>
              <a:ea typeface="+mn-ea"/>
              <a:cs typeface="Calibri"/>
            </a:endParaRPr>
          </a:p>
          <a:p>
            <a:pPr marL="151759" marR="0" lvl="0" indent="-151759" algn="l" defTabSz="914363" rtl="0" eaLnBrk="1" fontAlgn="auto" latinLnBrk="0" hangingPunct="1">
              <a:lnSpc>
                <a:spcPts val="1333"/>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98BCA"/>
                </a:solidFill>
                <a:effectLst/>
                <a:uLnTx/>
                <a:uFillTx/>
                <a:latin typeface="Calibri"/>
                <a:ea typeface="+mn-lt"/>
                <a:cs typeface="Calibri"/>
              </a:rPr>
              <a:t>Expanded </a:t>
            </a:r>
            <a:r>
              <a:rPr kumimoji="0" lang="en-US" sz="1400" b="0" i="0" u="none" strike="noStrike" kern="1200" cap="none" spc="0" normalizeH="0" baseline="0" noProof="0" err="1">
                <a:ln>
                  <a:noFill/>
                </a:ln>
                <a:solidFill>
                  <a:srgbClr val="498BCA"/>
                </a:solidFill>
                <a:effectLst/>
                <a:uLnTx/>
                <a:uFillTx/>
                <a:latin typeface="Calibri"/>
                <a:ea typeface="+mn-lt"/>
                <a:cs typeface="Calibri"/>
              </a:rPr>
              <a:t>SAFe</a:t>
            </a:r>
            <a:r>
              <a:rPr kumimoji="0" lang="en-US" sz="1400" b="0" i="0" u="none" strike="noStrike" kern="1200" cap="none" spc="0" normalizeH="0" baseline="0" noProof="0">
                <a:ln>
                  <a:noFill/>
                </a:ln>
                <a:solidFill>
                  <a:srgbClr val="498BCA"/>
                </a:solidFill>
                <a:effectLst/>
                <a:uLnTx/>
                <a:uFillTx/>
                <a:latin typeface="Calibri"/>
                <a:ea typeface="+mn-lt"/>
                <a:cs typeface="Calibri"/>
              </a:rPr>
              <a:t> Services</a:t>
            </a:r>
            <a:endParaRPr kumimoji="0" lang="en-US" sz="1400" b="0" i="0" u="none" strike="noStrike" kern="1200" cap="none" spc="0" normalizeH="0" baseline="0" noProof="0">
              <a:ln>
                <a:noFill/>
              </a:ln>
              <a:solidFill>
                <a:srgbClr val="498BCA"/>
              </a:solidFill>
              <a:effectLst/>
              <a:uLnTx/>
              <a:uFillTx/>
              <a:latin typeface="Calibri"/>
              <a:ea typeface="+mn-ea"/>
              <a:cs typeface="Calibri"/>
            </a:endParaRPr>
          </a:p>
        </p:txBody>
      </p:sp>
      <p:cxnSp>
        <p:nvCxnSpPr>
          <p:cNvPr id="48" name="Straight Connector 47">
            <a:extLst>
              <a:ext uri="{FF2B5EF4-FFF2-40B4-BE49-F238E27FC236}">
                <a16:creationId xmlns:a16="http://schemas.microsoft.com/office/drawing/2014/main" id="{904C0F16-1EE4-43F7-ABEB-1B94D86FB96F}"/>
              </a:ext>
            </a:extLst>
          </p:cNvPr>
          <p:cNvCxnSpPr>
            <a:cxnSpLocks/>
          </p:cNvCxnSpPr>
          <p:nvPr/>
        </p:nvCxnSpPr>
        <p:spPr>
          <a:xfrm>
            <a:off x="7226167" y="2855368"/>
            <a:ext cx="0" cy="512255"/>
          </a:xfrm>
          <a:prstGeom prst="line">
            <a:avLst/>
          </a:prstGeom>
          <a:ln w="12700">
            <a:solidFill>
              <a:srgbClr val="797979"/>
            </a:solidFill>
            <a:headEnd type="ova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5851A81-8BB9-4D10-90D7-94097C934641}"/>
              </a:ext>
            </a:extLst>
          </p:cNvPr>
          <p:cNvSpPr txBox="1"/>
          <p:nvPr/>
        </p:nvSpPr>
        <p:spPr>
          <a:xfrm>
            <a:off x="4396753" y="3069888"/>
            <a:ext cx="714398" cy="169277"/>
          </a:xfrm>
          <a:prstGeom prst="rect">
            <a:avLst/>
          </a:prstGeom>
          <a:noFill/>
        </p:spPr>
        <p:txBody>
          <a:bodyPr wrap="square" lIns="0" tIns="0" rIns="0" bIns="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65000"/>
                  </a:prstClr>
                </a:solidFill>
                <a:effectLst/>
                <a:uLnTx/>
                <a:uFillTx/>
                <a:latin typeface="Calibri"/>
                <a:ea typeface="+mn-ea"/>
                <a:cs typeface="+mn-cs"/>
              </a:rPr>
              <a:t>2020</a:t>
            </a:r>
          </a:p>
        </p:txBody>
      </p:sp>
      <p:sp>
        <p:nvSpPr>
          <p:cNvPr id="60" name="TextBox 59">
            <a:extLst>
              <a:ext uri="{FF2B5EF4-FFF2-40B4-BE49-F238E27FC236}">
                <a16:creationId xmlns:a16="http://schemas.microsoft.com/office/drawing/2014/main" id="{03B811B9-63E5-4A7B-A9AB-5ECDB5FC12B1}"/>
              </a:ext>
            </a:extLst>
          </p:cNvPr>
          <p:cNvSpPr txBox="1"/>
          <p:nvPr/>
        </p:nvSpPr>
        <p:spPr>
          <a:xfrm>
            <a:off x="8632167" y="3069096"/>
            <a:ext cx="714398" cy="169277"/>
          </a:xfrm>
          <a:prstGeom prst="rect">
            <a:avLst/>
          </a:prstGeom>
          <a:noFill/>
        </p:spPr>
        <p:txBody>
          <a:bodyPr wrap="square" lIns="0" tIns="0" rIns="0" bIns="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65000"/>
                  </a:prstClr>
                </a:solidFill>
                <a:effectLst/>
                <a:uLnTx/>
                <a:uFillTx/>
                <a:latin typeface="Calibri"/>
                <a:ea typeface="+mn-ea"/>
                <a:cs typeface="+mn-cs"/>
              </a:rPr>
              <a:t>2021</a:t>
            </a:r>
          </a:p>
        </p:txBody>
      </p:sp>
      <p:sp>
        <p:nvSpPr>
          <p:cNvPr id="64" name="TextBox 63">
            <a:extLst>
              <a:ext uri="{FF2B5EF4-FFF2-40B4-BE49-F238E27FC236}">
                <a16:creationId xmlns:a16="http://schemas.microsoft.com/office/drawing/2014/main" id="{39DEF688-C1B6-466F-B9ED-D043978050F6}"/>
              </a:ext>
            </a:extLst>
          </p:cNvPr>
          <p:cNvSpPr txBox="1"/>
          <p:nvPr/>
        </p:nvSpPr>
        <p:spPr>
          <a:xfrm>
            <a:off x="-1" y="4308129"/>
            <a:ext cx="5448299" cy="1761143"/>
          </a:xfrm>
          <a:prstGeom prst="rect">
            <a:avLst/>
          </a:prstGeom>
          <a:solidFill>
            <a:schemeClr val="accent1">
              <a:alpha val="72941"/>
            </a:schemeClr>
          </a:solidFill>
          <a:ln w="6350">
            <a:noFill/>
          </a:ln>
        </p:spPr>
        <p:txBody>
          <a:bodyPr wrap="square" lIns="182880" tIns="182880" rIns="182880" bIns="182880" rtlCol="0" anchor="t">
            <a:noAutofit/>
          </a:bodyPr>
          <a:lstStyle/>
          <a:p>
            <a:pPr marL="0" marR="0" lvl="0" indent="0" algn="ctr" defTabSz="914363" rtl="0" eaLnBrk="1" fontAlgn="auto" latinLnBrk="0" hangingPunct="1">
              <a:lnSpc>
                <a:spcPts val="1400"/>
              </a:lnSpc>
              <a:spcBef>
                <a:spcPts val="0"/>
              </a:spcBef>
              <a:spcAft>
                <a:spcPts val="8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HIGHLIGHTS</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Merged 3 Contracts Into 1</a:t>
            </a: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Fantastic Government &amp; Industry Partnership</a:t>
            </a:r>
            <a:endParaRPr kumimoji="0" lang="en-US" sz="1350" b="0" i="0" u="none" strike="noStrike" kern="1200" cap="none" spc="0" normalizeH="0" baseline="0" noProof="0" dirty="0">
              <a:ln>
                <a:noFill/>
              </a:ln>
              <a:solidFill>
                <a:prstClr val="white"/>
              </a:solidFill>
              <a:effectLst/>
              <a:uLnTx/>
              <a:uFillTx/>
              <a:latin typeface="Calibri"/>
              <a:ea typeface="+mn-ea"/>
              <a:cs typeface="Calibri"/>
            </a:endParaRP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Cross Functional Leadership &amp; Teamwork</a:t>
            </a:r>
            <a:endParaRPr kumimoji="0" lang="en-US" sz="1350" b="0" i="0" u="none" strike="noStrike" kern="1200" cap="none" spc="0" normalizeH="0" baseline="0" noProof="0" dirty="0">
              <a:ln>
                <a:noFill/>
              </a:ln>
              <a:solidFill>
                <a:prstClr val="white"/>
              </a:solidFill>
              <a:effectLst/>
              <a:uLnTx/>
              <a:uFillTx/>
              <a:latin typeface="Calibri"/>
              <a:ea typeface="+mn-ea"/>
              <a:cs typeface="Calibri"/>
            </a:endParaRP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Successful Agile Framework Implementation</a:t>
            </a:r>
            <a:endParaRPr kumimoji="0" lang="en-US" sz="1350" b="0" i="0" u="none" strike="noStrike" kern="1200" cap="none" spc="0" normalizeH="0" baseline="0" noProof="0" dirty="0">
              <a:ln>
                <a:noFill/>
              </a:ln>
              <a:solidFill>
                <a:prstClr val="white"/>
              </a:solidFill>
              <a:effectLst/>
              <a:uLnTx/>
              <a:uFillTx/>
              <a:latin typeface="Calibri"/>
              <a:ea typeface="+mn-ea"/>
              <a:cs typeface="Calibri"/>
            </a:endParaRPr>
          </a:p>
          <a:p>
            <a:pPr marL="287009" marR="0" lvl="0" indent="-174618" algn="l" defTabSz="914363" rtl="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Calibri"/>
                <a:ea typeface="+mn-ea"/>
                <a:cs typeface="+mn-cs"/>
              </a:rPr>
              <a:t>Delivered 6 releases to the PMO in </a:t>
            </a:r>
            <a:r>
              <a:rPr lang="en-US" sz="1350" dirty="0">
                <a:solidFill>
                  <a:prstClr val="white"/>
                </a:solidFill>
                <a:latin typeface="Calibri"/>
              </a:rPr>
              <a:t>20</a:t>
            </a:r>
            <a:r>
              <a:rPr kumimoji="0" lang="en-US" sz="1350" b="0" i="0" u="none" strike="noStrike" kern="1200" cap="none" spc="0" normalizeH="0" baseline="0" noProof="0" dirty="0">
                <a:ln>
                  <a:noFill/>
                </a:ln>
                <a:solidFill>
                  <a:prstClr val="white"/>
                </a:solidFill>
                <a:effectLst/>
                <a:uLnTx/>
                <a:uFillTx/>
                <a:latin typeface="Calibri"/>
                <a:ea typeface="+mn-ea"/>
                <a:cs typeface="+mn-cs"/>
              </a:rPr>
              <a:t> Months</a:t>
            </a:r>
            <a:endParaRPr kumimoji="0" lang="en-US" sz="1350" b="0" i="0" u="none" strike="noStrike" kern="1200" cap="none" spc="0" normalizeH="0" baseline="0" noProof="0" dirty="0">
              <a:ln>
                <a:noFill/>
              </a:ln>
              <a:solidFill>
                <a:prstClr val="white"/>
              </a:solidFill>
              <a:effectLst/>
              <a:uLnTx/>
              <a:uFillTx/>
              <a:latin typeface="Calibri"/>
              <a:ea typeface="+mn-ea"/>
              <a:cs typeface="Calibri"/>
            </a:endParaRPr>
          </a:p>
        </p:txBody>
      </p:sp>
      <p:sp>
        <p:nvSpPr>
          <p:cNvPr id="53" name="TextBox 52">
            <a:extLst>
              <a:ext uri="{FF2B5EF4-FFF2-40B4-BE49-F238E27FC236}">
                <a16:creationId xmlns:a16="http://schemas.microsoft.com/office/drawing/2014/main" id="{6D4B05E7-C715-40AC-A2D1-E2F44C38F21A}"/>
              </a:ext>
            </a:extLst>
          </p:cNvPr>
          <p:cNvSpPr txBox="1"/>
          <p:nvPr/>
        </p:nvSpPr>
        <p:spPr>
          <a:xfrm>
            <a:off x="10373615" y="3368104"/>
            <a:ext cx="1615183" cy="495585"/>
          </a:xfrm>
          <a:prstGeom prst="rect">
            <a:avLst/>
          </a:prstGeom>
          <a:noFill/>
          <a:ln>
            <a:noFill/>
          </a:ln>
        </p:spPr>
        <p:txBody>
          <a:bodyPr wrap="square" rtlCol="0">
            <a:spAutoFit/>
          </a:bodyPr>
          <a:lstStyle/>
          <a:p>
            <a:pPr marL="0" marR="0" lvl="0" indent="0" algn="l" defTabSz="914363" rtl="0" eaLnBrk="1" fontAlgn="auto" latinLnBrk="0" hangingPunct="1">
              <a:lnSpc>
                <a:spcPts val="1333"/>
              </a:lnSpc>
              <a:spcBef>
                <a:spcPts val="0"/>
              </a:spcBef>
              <a:spcAft>
                <a:spcPts val="0"/>
              </a:spcAft>
              <a:buClrTx/>
              <a:buSzTx/>
              <a:buFontTx/>
              <a:buNone/>
              <a:tabLst/>
              <a:defRPr/>
            </a:pPr>
            <a:r>
              <a:rPr kumimoji="0" lang="en-US" sz="1733" b="1" i="0" u="none" strike="noStrike" kern="1200" cap="none" spc="0" normalizeH="0" baseline="0" noProof="0" dirty="0">
                <a:ln>
                  <a:noFill/>
                </a:ln>
                <a:solidFill>
                  <a:srgbClr val="212721"/>
                </a:solidFill>
                <a:effectLst/>
                <a:uLnTx/>
                <a:uFillTx/>
                <a:latin typeface="Calibri"/>
                <a:ea typeface="+mn-ea"/>
                <a:cs typeface="+mn-cs"/>
              </a:rPr>
              <a:t>Sep 2021</a:t>
            </a:r>
            <a:endParaRPr kumimoji="0" lang="en-US" sz="1333" b="0" i="0" u="none" strike="noStrike" kern="1200" cap="none" spc="0" normalizeH="0" baseline="0" noProof="0" dirty="0">
              <a:ln>
                <a:noFill/>
              </a:ln>
              <a:solidFill>
                <a:srgbClr val="212721"/>
              </a:solidFill>
              <a:effectLst/>
              <a:uLnTx/>
              <a:uFillTx/>
              <a:latin typeface="Calibri"/>
              <a:ea typeface="+mn-ea"/>
              <a:cs typeface="+mn-cs"/>
            </a:endParaRPr>
          </a:p>
          <a:p>
            <a:pPr marL="152390" marR="0" lvl="0" indent="-152390" algn="l" defTabSz="914363" rtl="0" eaLnBrk="1" fontAlgn="auto" latinLnBrk="0" hangingPunct="1">
              <a:lnSpc>
                <a:spcPts val="1333"/>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12721"/>
                </a:solidFill>
                <a:effectLst/>
                <a:uLnTx/>
                <a:uFillTx/>
                <a:latin typeface="Calibri"/>
                <a:ea typeface="+mn-ea"/>
                <a:cs typeface="+mn-cs"/>
              </a:rPr>
              <a:t>v3.6 Released</a:t>
            </a:r>
          </a:p>
        </p:txBody>
      </p:sp>
      <p:cxnSp>
        <p:nvCxnSpPr>
          <p:cNvPr id="65" name="Straight Connector 64">
            <a:extLst>
              <a:ext uri="{FF2B5EF4-FFF2-40B4-BE49-F238E27FC236}">
                <a16:creationId xmlns:a16="http://schemas.microsoft.com/office/drawing/2014/main" id="{1428DC34-0E1A-43BF-B341-0705173E4242}"/>
              </a:ext>
            </a:extLst>
          </p:cNvPr>
          <p:cNvCxnSpPr>
            <a:cxnSpLocks/>
          </p:cNvCxnSpPr>
          <p:nvPr/>
        </p:nvCxnSpPr>
        <p:spPr>
          <a:xfrm>
            <a:off x="10471350" y="2851200"/>
            <a:ext cx="0" cy="512255"/>
          </a:xfrm>
          <a:prstGeom prst="line">
            <a:avLst/>
          </a:prstGeom>
          <a:ln w="12700">
            <a:solidFill>
              <a:srgbClr val="797979"/>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69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2009B-F044-5C48-AF67-F158109870A2}"/>
              </a:ext>
            </a:extLst>
          </p:cNvPr>
          <p:cNvSpPr>
            <a:spLocks noGrp="1"/>
          </p:cNvSpPr>
          <p:nvPr>
            <p:ph type="title"/>
          </p:nvPr>
        </p:nvSpPr>
        <p:spPr>
          <a:xfrm>
            <a:off x="713434" y="1462466"/>
            <a:ext cx="9289144" cy="2516961"/>
          </a:xfrm>
        </p:spPr>
        <p:txBody>
          <a:bodyPr>
            <a:normAutofit/>
          </a:bodyPr>
          <a:lstStyle/>
          <a:p>
            <a:pPr>
              <a:lnSpc>
                <a:spcPts val="5000"/>
              </a:lnSpc>
            </a:pPr>
            <a:r>
              <a:rPr lang="en-US" sz="6000" dirty="0"/>
              <a:t>DevSecOps with a USAF Cyber Weapon System</a:t>
            </a:r>
          </a:p>
        </p:txBody>
      </p:sp>
      <p:sp>
        <p:nvSpPr>
          <p:cNvPr id="7" name="TextBox 6">
            <a:extLst>
              <a:ext uri="{FF2B5EF4-FFF2-40B4-BE49-F238E27FC236}">
                <a16:creationId xmlns:a16="http://schemas.microsoft.com/office/drawing/2014/main" id="{1156005A-D7D9-4AFF-85A8-076E31D2BB01}"/>
              </a:ext>
            </a:extLst>
          </p:cNvPr>
          <p:cNvSpPr txBox="1"/>
          <p:nvPr/>
        </p:nvSpPr>
        <p:spPr>
          <a:xfrm>
            <a:off x="10644544" y="275107"/>
            <a:ext cx="1223991" cy="338554"/>
          </a:xfrm>
          <a:prstGeom prst="rect">
            <a:avLst/>
          </a:prstGeom>
          <a:noFill/>
        </p:spPr>
        <p:txBody>
          <a:bodyPr wrap="square" lIns="0" tIns="0" rIns="0" bIns="0" rtlCol="0" anchor="ctr" anchorCtr="0">
            <a:spAutoFit/>
          </a:bodyPr>
          <a:lstStyle/>
          <a:p>
            <a:pPr algn="r"/>
            <a:r>
              <a:rPr lang="en-US" sz="1100" b="0" i="0" kern="0" spc="0" baseline="0" dirty="0">
                <a:solidFill>
                  <a:schemeClr val="bg1"/>
                </a:solidFill>
                <a:latin typeface="Calibri" panose="020F0502020204030204" pitchFamily="34" charset="0"/>
                <a:cs typeface="Calibri" panose="020F0502020204030204" pitchFamily="34" charset="0"/>
              </a:rPr>
              <a:t>@TechnicaCorp</a:t>
            </a:r>
          </a:p>
          <a:p>
            <a:pPr algn="r"/>
            <a:r>
              <a:rPr lang="en-US" sz="1100" b="0" i="0" kern="0" spc="0" baseline="0" dirty="0">
                <a:solidFill>
                  <a:schemeClr val="bg1"/>
                </a:solidFill>
                <a:latin typeface="Calibri" panose="020F0502020204030204" pitchFamily="34" charset="0"/>
                <a:cs typeface="Calibri" panose="020F0502020204030204" pitchFamily="34" charset="0"/>
              </a:rPr>
              <a:t>#DOES21</a:t>
            </a:r>
          </a:p>
        </p:txBody>
      </p:sp>
      <p:sp>
        <p:nvSpPr>
          <p:cNvPr id="12" name="Text Placeholder 8">
            <a:extLst>
              <a:ext uri="{FF2B5EF4-FFF2-40B4-BE49-F238E27FC236}">
                <a16:creationId xmlns:a16="http://schemas.microsoft.com/office/drawing/2014/main" id="{5D0871C8-D5F9-448C-9197-5EAFBCE7D534}"/>
              </a:ext>
            </a:extLst>
          </p:cNvPr>
          <p:cNvSpPr txBox="1">
            <a:spLocks/>
          </p:cNvSpPr>
          <p:nvPr/>
        </p:nvSpPr>
        <p:spPr>
          <a:xfrm>
            <a:off x="713434" y="4814297"/>
            <a:ext cx="10363200" cy="1481124"/>
          </a:xfrm>
          <a:prstGeom prst="rect">
            <a:avLst/>
          </a:prstGeom>
        </p:spPr>
        <p:txBody>
          <a:bodyPr anchor="t">
            <a:normAutofit/>
          </a:bodyPr>
          <a:lstStyle>
            <a:lvl1pPr marL="0" indent="0" algn="l" rtl="0" eaLnBrk="1" latinLnBrk="0" hangingPunct="1">
              <a:lnSpc>
                <a:spcPts val="2533"/>
              </a:lnSpc>
              <a:spcBef>
                <a:spcPts val="400"/>
              </a:spcBef>
              <a:buClr>
                <a:schemeClr val="tx2"/>
              </a:buClr>
              <a:buSzPct val="80000"/>
              <a:buFont typeface="Wingdings" panose="05000000000000000000" pitchFamily="2" charset="2"/>
              <a:buNone/>
              <a:defRPr kumimoji="0" sz="2400" kern="1200">
                <a:solidFill>
                  <a:schemeClr val="accent4"/>
                </a:solidFill>
                <a:latin typeface="Calibri" pitchFamily="34" charset="0"/>
                <a:ea typeface="+mn-ea"/>
                <a:cs typeface="Calibri" pitchFamily="34" charset="0"/>
              </a:defRPr>
            </a:lvl1pPr>
            <a:lvl2pPr marL="853419" indent="-365751" algn="l" rtl="0" eaLnBrk="1" latinLnBrk="0" hangingPunct="1">
              <a:spcBef>
                <a:spcPts val="400"/>
              </a:spcBef>
              <a:buClr>
                <a:schemeClr val="accent6"/>
              </a:buClr>
              <a:buSzPct val="70000"/>
              <a:buFont typeface="Wingdings 2" pitchFamily="18" charset="2"/>
              <a:buNone/>
              <a:defRPr kumimoji="0" sz="2400" kern="1200">
                <a:solidFill>
                  <a:schemeClr val="tx1">
                    <a:tint val="75000"/>
                  </a:schemeClr>
                </a:solidFill>
                <a:latin typeface="Calibri" pitchFamily="34" charset="0"/>
                <a:ea typeface="+mn-ea"/>
                <a:cs typeface="Calibri" pitchFamily="34" charset="0"/>
              </a:defRPr>
            </a:lvl2pPr>
            <a:lvl3pPr marL="1219170" indent="-304792" algn="l" rtl="0" eaLnBrk="1" latinLnBrk="0" hangingPunct="1">
              <a:spcBef>
                <a:spcPts val="400"/>
              </a:spcBef>
              <a:buClr>
                <a:schemeClr val="accent3"/>
              </a:buClr>
              <a:buSzPct val="70000"/>
              <a:buFont typeface="Wingdings"/>
              <a:buNone/>
              <a:defRPr kumimoji="0" sz="2133" kern="1200">
                <a:solidFill>
                  <a:schemeClr val="tx1">
                    <a:tint val="75000"/>
                  </a:schemeClr>
                </a:solidFill>
                <a:latin typeface="Calibri" pitchFamily="34" charset="0"/>
                <a:ea typeface="+mn-ea"/>
                <a:cs typeface="Calibri" pitchFamily="34" charset="0"/>
              </a:defRPr>
            </a:lvl3pPr>
            <a:lvl4pPr marL="1828754" indent="-304792" algn="l" rtl="0" eaLnBrk="1" latinLnBrk="0" hangingPunct="1">
              <a:spcBef>
                <a:spcPts val="400"/>
              </a:spcBef>
              <a:buClr>
                <a:schemeClr val="bg2"/>
              </a:buClr>
              <a:buSzPct val="70000"/>
              <a:buFont typeface="Wingdings"/>
              <a:buNone/>
              <a:defRPr kumimoji="0" sz="1867" kern="1200">
                <a:solidFill>
                  <a:schemeClr val="tx1">
                    <a:tint val="75000"/>
                  </a:schemeClr>
                </a:solidFill>
                <a:latin typeface="Calibri" pitchFamily="34" charset="0"/>
                <a:ea typeface="+mn-ea"/>
                <a:cs typeface="Calibri" pitchFamily="34" charset="0"/>
              </a:defRPr>
            </a:lvl4pPr>
            <a:lvl5pPr marL="2438339" indent="-304792" algn="l" rtl="0" eaLnBrk="1" latinLnBrk="0" hangingPunct="1">
              <a:spcBef>
                <a:spcPts val="400"/>
              </a:spcBef>
              <a:buClr>
                <a:schemeClr val="accent5"/>
              </a:buClr>
              <a:buSzPct val="65000"/>
              <a:buFont typeface="Wingdings"/>
              <a:buNone/>
              <a:defRPr kumimoji="0" sz="1867" kern="1200">
                <a:solidFill>
                  <a:schemeClr val="tx1">
                    <a:tint val="75000"/>
                  </a:schemeClr>
                </a:solidFill>
                <a:latin typeface="Calibri" pitchFamily="34" charset="0"/>
                <a:ea typeface="+mn-ea"/>
                <a:cs typeface="Calibri" pitchFamily="34" charset="0"/>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lnSpc>
                <a:spcPts val="2200"/>
              </a:lnSpc>
            </a:pPr>
            <a:r>
              <a:rPr lang="en-US" sz="2200" b="1" dirty="0">
                <a:solidFill>
                  <a:schemeClr val="bg1"/>
                </a:solidFill>
              </a:rPr>
              <a:t>Dr. Mark Peters</a:t>
            </a:r>
            <a:br>
              <a:rPr lang="en-US" sz="2200" dirty="0">
                <a:solidFill>
                  <a:schemeClr val="bg1"/>
                </a:solidFill>
              </a:rPr>
            </a:br>
            <a:r>
              <a:rPr lang="en-US" sz="2000" dirty="0">
                <a:solidFill>
                  <a:schemeClr val="bg1"/>
                </a:solidFill>
              </a:rPr>
              <a:t>Lead IA/Security Engineer</a:t>
            </a:r>
            <a:br>
              <a:rPr lang="en-US" sz="2000" dirty="0">
                <a:solidFill>
                  <a:schemeClr val="bg1"/>
                </a:solidFill>
              </a:rPr>
            </a:br>
            <a:r>
              <a:rPr lang="en-US" sz="2000" dirty="0">
                <a:solidFill>
                  <a:schemeClr val="bg1"/>
                </a:solidFill>
              </a:rPr>
              <a:t>Technica Corporation</a:t>
            </a:r>
            <a:br>
              <a:rPr lang="en-US" sz="2000" dirty="0"/>
            </a:br>
            <a:r>
              <a:rPr lang="en-US" sz="2000" dirty="0"/>
              <a:t>@tinycyber</a:t>
            </a:r>
            <a:endParaRPr lang="en-US" dirty="0"/>
          </a:p>
        </p:txBody>
      </p:sp>
      <p:sp>
        <p:nvSpPr>
          <p:cNvPr id="13" name="Title 2">
            <a:extLst>
              <a:ext uri="{FF2B5EF4-FFF2-40B4-BE49-F238E27FC236}">
                <a16:creationId xmlns:a16="http://schemas.microsoft.com/office/drawing/2014/main" id="{B3BA47F1-F7E5-46E5-A0B9-E27B78165747}"/>
              </a:ext>
            </a:extLst>
          </p:cNvPr>
          <p:cNvSpPr txBox="1">
            <a:spLocks/>
          </p:cNvSpPr>
          <p:nvPr/>
        </p:nvSpPr>
        <p:spPr>
          <a:xfrm>
            <a:off x="713434" y="3778460"/>
            <a:ext cx="9289144" cy="723202"/>
          </a:xfrm>
          <a:prstGeom prst="rect">
            <a:avLst/>
          </a:prstGeom>
          <a:noFill/>
        </p:spPr>
        <p:txBody>
          <a:bodyPr lIns="91440" rIns="91440" anchor="b" anchorCtr="0">
            <a:normAutofit/>
          </a:bodyPr>
          <a:lstStyle>
            <a:lvl1pPr algn="l" rtl="0" eaLnBrk="1" latinLnBrk="0" hangingPunct="1">
              <a:lnSpc>
                <a:spcPts val="5600"/>
              </a:lnSpc>
              <a:spcBef>
                <a:spcPct val="0"/>
              </a:spcBef>
              <a:buNone/>
              <a:defRPr kumimoji="0" sz="6267" b="0" kern="1200" cap="all" spc="-133" baseline="0">
                <a:solidFill>
                  <a:schemeClr val="bg1">
                    <a:lumMod val="95000"/>
                  </a:schemeClr>
                </a:solidFill>
                <a:latin typeface="Calibri" pitchFamily="34" charset="0"/>
                <a:ea typeface="+mj-ea"/>
                <a:cs typeface="Calibri" pitchFamily="34" charset="0"/>
              </a:defRPr>
            </a:lvl1pPr>
            <a:extLst/>
          </a:lstStyle>
          <a:p>
            <a:pPr defTabSz="914400">
              <a:lnSpc>
                <a:spcPts val="3000"/>
              </a:lnSpc>
            </a:pPr>
            <a:r>
              <a:rPr lang="en-US" sz="3000" dirty="0"/>
              <a:t>Year 1</a:t>
            </a:r>
          </a:p>
        </p:txBody>
      </p:sp>
    </p:spTree>
    <p:extLst>
      <p:ext uri="{BB962C8B-B14F-4D97-AF65-F5344CB8AC3E}">
        <p14:creationId xmlns:p14="http://schemas.microsoft.com/office/powerpoint/2010/main" val="298780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546C34-8E93-4625-BFDC-4E4D6FDC05EF}"/>
              </a:ext>
            </a:extLst>
          </p:cNvPr>
          <p:cNvSpPr>
            <a:spLocks noGrp="1"/>
          </p:cNvSpPr>
          <p:nvPr>
            <p:ph type="title"/>
          </p:nvPr>
        </p:nvSpPr>
        <p:spPr>
          <a:xfrm>
            <a:off x="406400" y="406400"/>
            <a:ext cx="10639053" cy="1092200"/>
          </a:xfrm>
        </p:spPr>
        <p:txBody>
          <a:bodyPr/>
          <a:lstStyle/>
          <a:p>
            <a:r>
              <a:rPr lang="en-US" dirty="0"/>
              <a:t>Mission Background</a:t>
            </a:r>
          </a:p>
        </p:txBody>
      </p:sp>
      <p:sp>
        <p:nvSpPr>
          <p:cNvPr id="7" name="Content Placeholder 6">
            <a:extLst>
              <a:ext uri="{FF2B5EF4-FFF2-40B4-BE49-F238E27FC236}">
                <a16:creationId xmlns:a16="http://schemas.microsoft.com/office/drawing/2014/main" id="{C99A68BF-6E5B-4AF8-B4CE-B2218188D6A0}"/>
              </a:ext>
            </a:extLst>
          </p:cNvPr>
          <p:cNvSpPr>
            <a:spLocks noGrp="1"/>
          </p:cNvSpPr>
          <p:nvPr>
            <p:ph sz="quarter" idx="13"/>
          </p:nvPr>
        </p:nvSpPr>
        <p:spPr>
          <a:xfrm>
            <a:off x="406400" y="1209171"/>
            <a:ext cx="10053934" cy="5024437"/>
          </a:xfrm>
        </p:spPr>
        <p:txBody>
          <a:bodyPr>
            <a:normAutofit/>
          </a:bodyPr>
          <a:lstStyle/>
          <a:p>
            <a:r>
              <a:rPr lang="en-US" dirty="0"/>
              <a:t>US Air Force specializes in airpower, at the right place, and the right time</a:t>
            </a:r>
          </a:p>
          <a:p>
            <a:pPr lvl="1">
              <a:spcAft>
                <a:spcPts val="300"/>
              </a:spcAft>
            </a:pPr>
            <a:r>
              <a:rPr lang="en-US" dirty="0"/>
              <a:t>The USAF culture even influences cyber tools and delivery</a:t>
            </a:r>
          </a:p>
          <a:p>
            <a:pPr lvl="1">
              <a:spcAft>
                <a:spcPts val="300"/>
              </a:spcAft>
            </a:pPr>
            <a:r>
              <a:rPr lang="en-US" dirty="0"/>
              <a:t>Flying culture built on “Rules written in blood”, standards emerge from fatal accidents</a:t>
            </a:r>
          </a:p>
          <a:p>
            <a:pPr lvl="1">
              <a:spcAft>
                <a:spcPts val="1200"/>
              </a:spcAft>
            </a:pPr>
            <a:r>
              <a:rPr lang="en-US" dirty="0"/>
              <a:t>Test, test, and test again to prevent any error</a:t>
            </a:r>
          </a:p>
          <a:p>
            <a:r>
              <a:rPr lang="en-US" dirty="0"/>
              <a:t>How do you accelerate delivery for DevSecOps with those cultural challenges? </a:t>
            </a:r>
          </a:p>
          <a:p>
            <a:pPr lvl="1"/>
            <a:r>
              <a:rPr lang="en-US" dirty="0"/>
              <a:t>Overcome waterfall mindset</a:t>
            </a:r>
          </a:p>
          <a:p>
            <a:pPr lvl="1"/>
            <a:endParaRPr lang="en-US" dirty="0"/>
          </a:p>
        </p:txBody>
      </p:sp>
    </p:spTree>
    <p:extLst>
      <p:ext uri="{BB962C8B-B14F-4D97-AF65-F5344CB8AC3E}">
        <p14:creationId xmlns:p14="http://schemas.microsoft.com/office/powerpoint/2010/main" val="170972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EB6D01B-1B6A-4FB6-845C-39D5B0EB219D}"/>
              </a:ext>
            </a:extLst>
          </p:cNvPr>
          <p:cNvSpPr>
            <a:spLocks noGrp="1"/>
          </p:cNvSpPr>
          <p:nvPr>
            <p:ph type="title"/>
          </p:nvPr>
        </p:nvSpPr>
        <p:spPr/>
        <p:txBody>
          <a:bodyPr/>
          <a:lstStyle/>
          <a:p>
            <a:r>
              <a:rPr lang="en-US"/>
              <a:t>Walking Around the Plane</a:t>
            </a:r>
            <a:endParaRPr lang="en-US" dirty="0"/>
          </a:p>
        </p:txBody>
      </p:sp>
      <p:sp>
        <p:nvSpPr>
          <p:cNvPr id="7" name="Content Placeholder 6">
            <a:extLst>
              <a:ext uri="{FF2B5EF4-FFF2-40B4-BE49-F238E27FC236}">
                <a16:creationId xmlns:a16="http://schemas.microsoft.com/office/drawing/2014/main" id="{F682CDEB-39D5-4443-B980-B5D735C9C266}"/>
              </a:ext>
            </a:extLst>
          </p:cNvPr>
          <p:cNvSpPr>
            <a:spLocks noGrp="1"/>
          </p:cNvSpPr>
          <p:nvPr>
            <p:ph sz="quarter" idx="13"/>
          </p:nvPr>
        </p:nvSpPr>
        <p:spPr>
          <a:xfrm>
            <a:off x="406400" y="1209324"/>
            <a:ext cx="11379200" cy="5024283"/>
          </a:xfrm>
        </p:spPr>
        <p:txBody>
          <a:bodyPr>
            <a:normAutofit/>
          </a:bodyPr>
          <a:lstStyle/>
          <a:p>
            <a:pPr>
              <a:lnSpc>
                <a:spcPts val="3100"/>
              </a:lnSpc>
              <a:spcAft>
                <a:spcPts val="600"/>
              </a:spcAft>
            </a:pPr>
            <a:r>
              <a:rPr lang="en-US" dirty="0"/>
              <a:t>Defensive Applications and </a:t>
            </a:r>
            <a:br>
              <a:rPr lang="en-US" dirty="0"/>
            </a:br>
            <a:r>
              <a:rPr lang="en-US" dirty="0"/>
              <a:t>Network Support (DANS)</a:t>
            </a:r>
          </a:p>
          <a:p>
            <a:pPr>
              <a:lnSpc>
                <a:spcPts val="3100"/>
              </a:lnSpc>
              <a:spcAft>
                <a:spcPts val="600"/>
              </a:spcAft>
            </a:pPr>
            <a:r>
              <a:rPr lang="en-US" dirty="0"/>
              <a:t>Government waterfall </a:t>
            </a:r>
            <a:br>
              <a:rPr lang="en-US" dirty="0"/>
            </a:br>
            <a:r>
              <a:rPr lang="en-US" dirty="0"/>
              <a:t>programs – 3-5 year cycle</a:t>
            </a:r>
          </a:p>
          <a:p>
            <a:pPr>
              <a:lnSpc>
                <a:spcPts val="3100"/>
              </a:lnSpc>
              <a:spcAft>
                <a:spcPts val="600"/>
              </a:spcAft>
            </a:pPr>
            <a:r>
              <a:rPr lang="en-US" dirty="0"/>
              <a:t>Admin/packaging over </a:t>
            </a:r>
            <a:br>
              <a:rPr lang="en-US" dirty="0"/>
            </a:br>
            <a:r>
              <a:rPr lang="en-US" dirty="0"/>
              <a:t>functional delivery</a:t>
            </a:r>
          </a:p>
          <a:p>
            <a:pPr>
              <a:lnSpc>
                <a:spcPts val="3200"/>
              </a:lnSpc>
            </a:pPr>
            <a:r>
              <a:rPr lang="en-US" dirty="0"/>
              <a:t>DevSecOps Transformation</a:t>
            </a:r>
          </a:p>
          <a:p>
            <a:pPr lvl="1"/>
            <a:r>
              <a:rPr lang="en-US" dirty="0"/>
              <a:t>Mandated use of Scaled Agile </a:t>
            </a:r>
            <a:br>
              <a:rPr lang="en-US" dirty="0"/>
            </a:br>
            <a:r>
              <a:rPr lang="en-US" dirty="0"/>
              <a:t>Framework (SAFe)</a:t>
            </a:r>
          </a:p>
          <a:p>
            <a:pPr lvl="1"/>
            <a:r>
              <a:rPr lang="en-US" dirty="0"/>
              <a:t>Teams for Dev, Ops, Sec, Lab, &amp; other</a:t>
            </a:r>
          </a:p>
        </p:txBody>
      </p:sp>
      <p:pic>
        <p:nvPicPr>
          <p:cNvPr id="5" name="Picture 4">
            <a:extLst>
              <a:ext uri="{FF2B5EF4-FFF2-40B4-BE49-F238E27FC236}">
                <a16:creationId xmlns:a16="http://schemas.microsoft.com/office/drawing/2014/main" id="{C191764B-FE3F-4512-9B06-6D2964B5065C}"/>
              </a:ext>
            </a:extLst>
          </p:cNvPr>
          <p:cNvPicPr>
            <a:picLocks noChangeAspect="1"/>
          </p:cNvPicPr>
          <p:nvPr/>
        </p:nvPicPr>
        <p:blipFill>
          <a:blip r:embed="rId3"/>
          <a:stretch>
            <a:fillRect/>
          </a:stretch>
        </p:blipFill>
        <p:spPr>
          <a:xfrm>
            <a:off x="5995517" y="1261561"/>
            <a:ext cx="5790083" cy="3741388"/>
          </a:xfrm>
          <a:prstGeom prst="rect">
            <a:avLst/>
          </a:prstGeom>
          <a:ln>
            <a:noFill/>
          </a:ln>
        </p:spPr>
      </p:pic>
      <p:sp>
        <p:nvSpPr>
          <p:cNvPr id="2" name="TextBox 1">
            <a:extLst>
              <a:ext uri="{FF2B5EF4-FFF2-40B4-BE49-F238E27FC236}">
                <a16:creationId xmlns:a16="http://schemas.microsoft.com/office/drawing/2014/main" id="{54744D30-AB92-4357-94C7-CD086126DDEA}"/>
              </a:ext>
            </a:extLst>
          </p:cNvPr>
          <p:cNvSpPr txBox="1"/>
          <p:nvPr/>
        </p:nvSpPr>
        <p:spPr>
          <a:xfrm>
            <a:off x="7847763" y="5020787"/>
            <a:ext cx="3937837" cy="323165"/>
          </a:xfrm>
          <a:prstGeom prst="rect">
            <a:avLst/>
          </a:prstGeom>
          <a:noFill/>
        </p:spPr>
        <p:txBody>
          <a:bodyPr wrap="square" rtlCol="0">
            <a:spAutoFit/>
          </a:bodyPr>
          <a:lstStyle/>
          <a:p>
            <a:pPr algn="r"/>
            <a:r>
              <a:rPr lang="en-US" sz="1500" i="1" dirty="0"/>
              <a:t>Simplified DoD Acquisition Strategy</a:t>
            </a:r>
          </a:p>
        </p:txBody>
      </p:sp>
    </p:spTree>
    <p:extLst>
      <p:ext uri="{BB962C8B-B14F-4D97-AF65-F5344CB8AC3E}">
        <p14:creationId xmlns:p14="http://schemas.microsoft.com/office/powerpoint/2010/main" val="70259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6400" y="406400"/>
            <a:ext cx="10639053" cy="1092200"/>
          </a:xfrm>
        </p:spPr>
        <p:txBody>
          <a:bodyPr/>
          <a:lstStyle/>
          <a:p>
            <a:r>
              <a:rPr lang="en-US" dirty="0"/>
              <a:t>Mission Requirements</a:t>
            </a:r>
          </a:p>
        </p:txBody>
      </p:sp>
      <p:sp>
        <p:nvSpPr>
          <p:cNvPr id="6" name="Content Placeholder 5"/>
          <p:cNvSpPr>
            <a:spLocks noGrp="1"/>
          </p:cNvSpPr>
          <p:nvPr>
            <p:ph sz="quarter" idx="13"/>
          </p:nvPr>
        </p:nvSpPr>
        <p:spPr>
          <a:xfrm>
            <a:off x="406400" y="1209171"/>
            <a:ext cx="11379200" cy="5024437"/>
          </a:xfrm>
        </p:spPr>
        <p:txBody>
          <a:bodyPr>
            <a:normAutofit/>
          </a:bodyPr>
          <a:lstStyle/>
          <a:p>
            <a:pPr>
              <a:lnSpc>
                <a:spcPts val="3000"/>
              </a:lnSpc>
              <a:spcAft>
                <a:spcPts val="500"/>
              </a:spcAft>
            </a:pPr>
            <a:r>
              <a:rPr lang="en-US" dirty="0"/>
              <a:t>No standard infrastructure</a:t>
            </a:r>
          </a:p>
          <a:p>
            <a:pPr>
              <a:lnSpc>
                <a:spcPts val="3000"/>
              </a:lnSpc>
              <a:spcAft>
                <a:spcPts val="500"/>
              </a:spcAft>
            </a:pPr>
            <a:r>
              <a:rPr lang="en-US" dirty="0"/>
              <a:t>No Dev environment</a:t>
            </a:r>
          </a:p>
          <a:p>
            <a:pPr>
              <a:lnSpc>
                <a:spcPts val="3000"/>
              </a:lnSpc>
              <a:spcAft>
                <a:spcPts val="500"/>
              </a:spcAft>
            </a:pPr>
            <a:r>
              <a:rPr lang="en-US" dirty="0"/>
              <a:t>No physical </a:t>
            </a:r>
            <a:br>
              <a:rPr lang="en-US" dirty="0"/>
            </a:br>
            <a:r>
              <a:rPr lang="en-US" dirty="0"/>
              <a:t>workspaces</a:t>
            </a:r>
          </a:p>
          <a:p>
            <a:pPr>
              <a:lnSpc>
                <a:spcPts val="3000"/>
              </a:lnSpc>
              <a:spcAft>
                <a:spcPts val="500"/>
              </a:spcAft>
            </a:pPr>
            <a:r>
              <a:rPr lang="en-US" dirty="0"/>
              <a:t>No integrated </a:t>
            </a:r>
            <a:br>
              <a:rPr lang="en-US" dirty="0"/>
            </a:br>
            <a:r>
              <a:rPr lang="en-US" dirty="0"/>
              <a:t>security</a:t>
            </a:r>
          </a:p>
          <a:p>
            <a:pPr>
              <a:lnSpc>
                <a:spcPts val="3000"/>
              </a:lnSpc>
              <a:spcAft>
                <a:spcPts val="500"/>
              </a:spcAft>
            </a:pPr>
            <a:r>
              <a:rPr lang="en-US" dirty="0"/>
              <a:t>Half-built software</a:t>
            </a:r>
          </a:p>
          <a:p>
            <a:pPr>
              <a:lnSpc>
                <a:spcPts val="3000"/>
              </a:lnSpc>
              <a:spcAft>
                <a:spcPts val="500"/>
              </a:spcAft>
            </a:pPr>
            <a:r>
              <a:rPr lang="en-US" dirty="0"/>
              <a:t>Incomplete </a:t>
            </a:r>
            <a:br>
              <a:rPr lang="en-US" dirty="0"/>
            </a:br>
            <a:r>
              <a:rPr lang="en-US" dirty="0"/>
              <a:t>documentation</a:t>
            </a:r>
          </a:p>
          <a:p>
            <a:pPr>
              <a:lnSpc>
                <a:spcPts val="3000"/>
              </a:lnSpc>
              <a:spcAft>
                <a:spcPts val="500"/>
              </a:spcAft>
            </a:pPr>
            <a:r>
              <a:rPr lang="en-US" dirty="0"/>
              <a:t>Accelerated timelines</a:t>
            </a:r>
          </a:p>
          <a:p>
            <a:endParaRPr lang="en-US" dirty="0"/>
          </a:p>
        </p:txBody>
      </p:sp>
      <p:pic>
        <p:nvPicPr>
          <p:cNvPr id="8" name="Picture 7">
            <a:extLst>
              <a:ext uri="{FF2B5EF4-FFF2-40B4-BE49-F238E27FC236}">
                <a16:creationId xmlns:a16="http://schemas.microsoft.com/office/drawing/2014/main" id="{E42B79F4-3962-4BCD-A9EA-F2DCA1FA829C}"/>
              </a:ext>
            </a:extLst>
          </p:cNvPr>
          <p:cNvPicPr>
            <a:picLocks noChangeAspect="1"/>
          </p:cNvPicPr>
          <p:nvPr/>
        </p:nvPicPr>
        <p:blipFill>
          <a:blip r:embed="rId3"/>
          <a:stretch>
            <a:fillRect/>
          </a:stretch>
        </p:blipFill>
        <p:spPr>
          <a:xfrm>
            <a:off x="4559182" y="1666017"/>
            <a:ext cx="7166130" cy="3972764"/>
          </a:xfrm>
          <a:prstGeom prst="rect">
            <a:avLst/>
          </a:prstGeom>
          <a:ln>
            <a:noFill/>
          </a:ln>
        </p:spPr>
      </p:pic>
    </p:spTree>
    <p:extLst>
      <p:ext uri="{BB962C8B-B14F-4D97-AF65-F5344CB8AC3E}">
        <p14:creationId xmlns:p14="http://schemas.microsoft.com/office/powerpoint/2010/main" val="6632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BC9DB8-4AAD-40F7-A037-73DABDF8276E}"/>
              </a:ext>
            </a:extLst>
          </p:cNvPr>
          <p:cNvSpPr>
            <a:spLocks noGrp="1"/>
          </p:cNvSpPr>
          <p:nvPr>
            <p:ph type="title"/>
          </p:nvPr>
        </p:nvSpPr>
        <p:spPr/>
        <p:txBody>
          <a:bodyPr>
            <a:normAutofit/>
          </a:bodyPr>
          <a:lstStyle/>
          <a:p>
            <a:r>
              <a:rPr lang="en-US" dirty="0"/>
              <a:t>What did the requested features look like?</a:t>
            </a:r>
          </a:p>
        </p:txBody>
      </p:sp>
      <p:pic>
        <p:nvPicPr>
          <p:cNvPr id="8" name="Picture 7">
            <a:extLst>
              <a:ext uri="{FF2B5EF4-FFF2-40B4-BE49-F238E27FC236}">
                <a16:creationId xmlns:a16="http://schemas.microsoft.com/office/drawing/2014/main" id="{CACC48A3-FF4E-4510-8F67-A68528554BD3}"/>
              </a:ext>
            </a:extLst>
          </p:cNvPr>
          <p:cNvPicPr>
            <a:picLocks noChangeAspect="1"/>
          </p:cNvPicPr>
          <p:nvPr/>
        </p:nvPicPr>
        <p:blipFill>
          <a:blip r:embed="rId3"/>
          <a:stretch>
            <a:fillRect/>
          </a:stretch>
        </p:blipFill>
        <p:spPr>
          <a:xfrm>
            <a:off x="1460618" y="1131114"/>
            <a:ext cx="9334561" cy="5174901"/>
          </a:xfrm>
          <a:prstGeom prst="rect">
            <a:avLst/>
          </a:prstGeom>
        </p:spPr>
      </p:pic>
    </p:spTree>
    <p:extLst>
      <p:ext uri="{BB962C8B-B14F-4D97-AF65-F5344CB8AC3E}">
        <p14:creationId xmlns:p14="http://schemas.microsoft.com/office/powerpoint/2010/main" val="13816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2A1AA9-2C01-4F6E-BECD-6826A29CA49C}"/>
              </a:ext>
            </a:extLst>
          </p:cNvPr>
          <p:cNvSpPr>
            <a:spLocks noGrp="1"/>
          </p:cNvSpPr>
          <p:nvPr>
            <p:ph type="title"/>
          </p:nvPr>
        </p:nvSpPr>
        <p:spPr>
          <a:xfrm>
            <a:off x="406400" y="406400"/>
            <a:ext cx="10639053" cy="1092200"/>
          </a:xfrm>
        </p:spPr>
        <p:txBody>
          <a:bodyPr/>
          <a:lstStyle/>
          <a:p>
            <a:r>
              <a:rPr lang="en-US" dirty="0"/>
              <a:t>The Flight Plan</a:t>
            </a:r>
          </a:p>
        </p:txBody>
      </p:sp>
      <p:sp>
        <p:nvSpPr>
          <p:cNvPr id="7" name="Content Placeholder 6">
            <a:extLst>
              <a:ext uri="{FF2B5EF4-FFF2-40B4-BE49-F238E27FC236}">
                <a16:creationId xmlns:a16="http://schemas.microsoft.com/office/drawing/2014/main" id="{008B8340-48DE-4E8A-8291-877E937779A3}"/>
              </a:ext>
            </a:extLst>
          </p:cNvPr>
          <p:cNvSpPr>
            <a:spLocks noGrp="1"/>
          </p:cNvSpPr>
          <p:nvPr>
            <p:ph sz="quarter" idx="13"/>
          </p:nvPr>
        </p:nvSpPr>
        <p:spPr>
          <a:xfrm>
            <a:off x="406400" y="1186394"/>
            <a:ext cx="11379200" cy="1542468"/>
          </a:xfrm>
        </p:spPr>
        <p:txBody>
          <a:bodyPr>
            <a:normAutofit/>
          </a:bodyPr>
          <a:lstStyle/>
          <a:p>
            <a:r>
              <a:rPr lang="en-US" dirty="0"/>
              <a:t>Close software, documentation loopholes</a:t>
            </a:r>
          </a:p>
          <a:p>
            <a:r>
              <a:rPr lang="en-US" dirty="0"/>
              <a:t>Innovate to successful delivery</a:t>
            </a:r>
          </a:p>
          <a:p>
            <a:r>
              <a:rPr lang="en-US" dirty="0"/>
              <a:t>Develop a winning culture</a:t>
            </a:r>
          </a:p>
          <a:p>
            <a:endParaRPr lang="en-US" dirty="0"/>
          </a:p>
        </p:txBody>
      </p:sp>
      <p:pic>
        <p:nvPicPr>
          <p:cNvPr id="8" name="Picture 7">
            <a:extLst>
              <a:ext uri="{FF2B5EF4-FFF2-40B4-BE49-F238E27FC236}">
                <a16:creationId xmlns:a16="http://schemas.microsoft.com/office/drawing/2014/main" id="{2EE0E5A7-2ECC-48CA-B75E-22BF12364F9F}"/>
              </a:ext>
            </a:extLst>
          </p:cNvPr>
          <p:cNvPicPr>
            <a:picLocks noChangeAspect="1"/>
          </p:cNvPicPr>
          <p:nvPr/>
        </p:nvPicPr>
        <p:blipFill>
          <a:blip r:embed="rId3"/>
          <a:stretch>
            <a:fillRect/>
          </a:stretch>
        </p:blipFill>
        <p:spPr>
          <a:xfrm>
            <a:off x="7040272" y="1901438"/>
            <a:ext cx="5151728" cy="2256023"/>
          </a:xfrm>
          <a:prstGeom prst="rect">
            <a:avLst/>
          </a:prstGeom>
        </p:spPr>
      </p:pic>
      <p:pic>
        <p:nvPicPr>
          <p:cNvPr id="9" name="Picture 8">
            <a:extLst>
              <a:ext uri="{FF2B5EF4-FFF2-40B4-BE49-F238E27FC236}">
                <a16:creationId xmlns:a16="http://schemas.microsoft.com/office/drawing/2014/main" id="{5C8FBB5C-1B9A-45FA-AEEE-00E3AF141FE3}"/>
              </a:ext>
            </a:extLst>
          </p:cNvPr>
          <p:cNvPicPr>
            <a:picLocks noChangeAspect="1"/>
          </p:cNvPicPr>
          <p:nvPr/>
        </p:nvPicPr>
        <p:blipFill>
          <a:blip r:embed="rId4"/>
          <a:stretch>
            <a:fillRect/>
          </a:stretch>
        </p:blipFill>
        <p:spPr>
          <a:xfrm>
            <a:off x="1286754" y="3075665"/>
            <a:ext cx="5753518" cy="2724144"/>
          </a:xfrm>
          <a:prstGeom prst="rect">
            <a:avLst/>
          </a:prstGeom>
        </p:spPr>
      </p:pic>
      <p:sp>
        <p:nvSpPr>
          <p:cNvPr id="10" name="TextBox 9">
            <a:extLst>
              <a:ext uri="{FF2B5EF4-FFF2-40B4-BE49-F238E27FC236}">
                <a16:creationId xmlns:a16="http://schemas.microsoft.com/office/drawing/2014/main" id="{AB583EA0-55E7-4396-B083-55BE331DF39B}"/>
              </a:ext>
            </a:extLst>
          </p:cNvPr>
          <p:cNvSpPr txBox="1"/>
          <p:nvPr/>
        </p:nvSpPr>
        <p:spPr>
          <a:xfrm>
            <a:off x="1285235" y="2740681"/>
            <a:ext cx="5151728" cy="323165"/>
          </a:xfrm>
          <a:prstGeom prst="rect">
            <a:avLst/>
          </a:prstGeom>
          <a:noFill/>
        </p:spPr>
        <p:txBody>
          <a:bodyPr wrap="square">
            <a:spAutoFit/>
          </a:bodyPr>
          <a:lstStyle/>
          <a:p>
            <a:pPr algn="ctr"/>
            <a:r>
              <a:rPr lang="en-US" sz="1500" b="1" dirty="0">
                <a:solidFill>
                  <a:schemeClr val="accent1"/>
                </a:solidFill>
              </a:rPr>
              <a:t>Deployable Interceptor Platform Architecture </a:t>
            </a:r>
          </a:p>
        </p:txBody>
      </p:sp>
      <p:sp>
        <p:nvSpPr>
          <p:cNvPr id="11" name="TextBox 10">
            <a:extLst>
              <a:ext uri="{FF2B5EF4-FFF2-40B4-BE49-F238E27FC236}">
                <a16:creationId xmlns:a16="http://schemas.microsoft.com/office/drawing/2014/main" id="{E05126AF-2CC9-421E-BE1F-D98E25A95F17}"/>
              </a:ext>
            </a:extLst>
          </p:cNvPr>
          <p:cNvSpPr txBox="1"/>
          <p:nvPr/>
        </p:nvSpPr>
        <p:spPr>
          <a:xfrm>
            <a:off x="6638066" y="2948833"/>
            <a:ext cx="5151728" cy="323165"/>
          </a:xfrm>
          <a:prstGeom prst="rect">
            <a:avLst/>
          </a:prstGeom>
          <a:noFill/>
        </p:spPr>
        <p:txBody>
          <a:bodyPr wrap="square">
            <a:spAutoFit/>
          </a:bodyPr>
          <a:lstStyle/>
          <a:p>
            <a:pPr algn="ctr"/>
            <a:r>
              <a:rPr lang="en-US" sz="1500" b="1" dirty="0">
                <a:solidFill>
                  <a:schemeClr val="accent1"/>
                </a:solidFill>
              </a:rPr>
              <a:t>DANS Program Overview</a:t>
            </a:r>
          </a:p>
        </p:txBody>
      </p:sp>
    </p:spTree>
    <p:extLst>
      <p:ext uri="{BB962C8B-B14F-4D97-AF65-F5344CB8AC3E}">
        <p14:creationId xmlns:p14="http://schemas.microsoft.com/office/powerpoint/2010/main" val="374813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406400"/>
            <a:ext cx="10639053" cy="1092200"/>
          </a:xfrm>
        </p:spPr>
        <p:txBody>
          <a:bodyPr/>
          <a:lstStyle/>
          <a:p>
            <a:r>
              <a:rPr lang="en-US" dirty="0"/>
              <a:t>Clouds Ahead</a:t>
            </a:r>
          </a:p>
        </p:txBody>
      </p:sp>
      <p:sp>
        <p:nvSpPr>
          <p:cNvPr id="4" name="Content Placeholder 3"/>
          <p:cNvSpPr>
            <a:spLocks noGrp="1"/>
          </p:cNvSpPr>
          <p:nvPr>
            <p:ph sz="quarter" idx="13"/>
          </p:nvPr>
        </p:nvSpPr>
        <p:spPr>
          <a:xfrm>
            <a:off x="406400" y="1249363"/>
            <a:ext cx="7366000" cy="5024437"/>
          </a:xfrm>
        </p:spPr>
        <p:txBody>
          <a:bodyPr/>
          <a:lstStyle/>
          <a:p>
            <a:r>
              <a:rPr lang="en-US" dirty="0"/>
              <a:t>Three temporary sites</a:t>
            </a:r>
          </a:p>
          <a:p>
            <a:r>
              <a:rPr lang="en-US" dirty="0"/>
              <a:t>Moving from Dev controlled environment to continuous infrastructure</a:t>
            </a:r>
          </a:p>
        </p:txBody>
      </p:sp>
      <p:pic>
        <p:nvPicPr>
          <p:cNvPr id="8" name="Picture 7" descr="A picture containing text, building, outdoor, ground&#10;&#10;Description automatically generated">
            <a:extLst>
              <a:ext uri="{FF2B5EF4-FFF2-40B4-BE49-F238E27FC236}">
                <a16:creationId xmlns:a16="http://schemas.microsoft.com/office/drawing/2014/main" id="{1C66E907-626C-49AE-9E44-E8DB24A1F6E8}"/>
              </a:ext>
            </a:extLst>
          </p:cNvPr>
          <p:cNvPicPr>
            <a:picLocks noChangeAspect="1"/>
          </p:cNvPicPr>
          <p:nvPr/>
        </p:nvPicPr>
        <p:blipFill rotWithShape="1">
          <a:blip r:embed="rId3"/>
          <a:srcRect l="48421" t="10740" b="10637"/>
          <a:stretch/>
        </p:blipFill>
        <p:spPr>
          <a:xfrm>
            <a:off x="8144539" y="546307"/>
            <a:ext cx="3513470" cy="3615071"/>
          </a:xfrm>
          <a:prstGeom prst="rect">
            <a:avLst/>
          </a:prstGeom>
          <a:ln w="12700">
            <a:solidFill>
              <a:schemeClr val="tx1"/>
            </a:solidFill>
          </a:ln>
        </p:spPr>
      </p:pic>
      <p:pic>
        <p:nvPicPr>
          <p:cNvPr id="12" name="Picture 11">
            <a:extLst>
              <a:ext uri="{FF2B5EF4-FFF2-40B4-BE49-F238E27FC236}">
                <a16:creationId xmlns:a16="http://schemas.microsoft.com/office/drawing/2014/main" id="{32D86C59-AAE4-45AE-92F3-F90C9A2FBBCE}"/>
              </a:ext>
            </a:extLst>
          </p:cNvPr>
          <p:cNvPicPr>
            <a:picLocks noChangeAspect="1"/>
          </p:cNvPicPr>
          <p:nvPr/>
        </p:nvPicPr>
        <p:blipFill rotWithShape="1">
          <a:blip r:embed="rId4"/>
          <a:srcRect t="-1" r="1023" b="966"/>
          <a:stretch/>
        </p:blipFill>
        <p:spPr>
          <a:xfrm>
            <a:off x="2585267" y="2903286"/>
            <a:ext cx="6668942" cy="3200394"/>
          </a:xfrm>
          <a:prstGeom prst="rect">
            <a:avLst/>
          </a:prstGeom>
          <a:ln w="12700">
            <a:solidFill>
              <a:schemeClr val="tx1"/>
            </a:solidFill>
          </a:ln>
        </p:spPr>
      </p:pic>
    </p:spTree>
    <p:extLst>
      <p:ext uri="{BB962C8B-B14F-4D97-AF65-F5344CB8AC3E}">
        <p14:creationId xmlns:p14="http://schemas.microsoft.com/office/powerpoint/2010/main" val="196928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406400"/>
            <a:ext cx="10639053" cy="1092200"/>
          </a:xfrm>
        </p:spPr>
        <p:txBody>
          <a:bodyPr/>
          <a:lstStyle/>
          <a:p>
            <a:r>
              <a:rPr lang="en-US" dirty="0"/>
              <a:t>Clear Skies</a:t>
            </a:r>
          </a:p>
        </p:txBody>
      </p:sp>
      <p:sp>
        <p:nvSpPr>
          <p:cNvPr id="4" name="Content Placeholder 3">
            <a:extLst>
              <a:ext uri="{FF2B5EF4-FFF2-40B4-BE49-F238E27FC236}">
                <a16:creationId xmlns:a16="http://schemas.microsoft.com/office/drawing/2014/main" id="{1F75C3CA-433E-4DA3-B386-3E539CEB1379}"/>
              </a:ext>
            </a:extLst>
          </p:cNvPr>
          <p:cNvSpPr>
            <a:spLocks noGrp="1"/>
          </p:cNvSpPr>
          <p:nvPr>
            <p:ph sz="quarter" idx="13"/>
          </p:nvPr>
        </p:nvSpPr>
        <p:spPr>
          <a:xfrm>
            <a:off x="406400" y="1249516"/>
            <a:ext cx="11379200" cy="5024283"/>
          </a:xfrm>
        </p:spPr>
        <p:txBody>
          <a:bodyPr/>
          <a:lstStyle/>
          <a:p>
            <a:pPr marL="0" indent="0">
              <a:spcAft>
                <a:spcPts val="1500"/>
              </a:spcAft>
              <a:buNone/>
            </a:pPr>
            <a:r>
              <a:rPr lang="en-US" dirty="0"/>
              <a:t>Lessons:</a:t>
            </a:r>
          </a:p>
          <a:p>
            <a:r>
              <a:rPr lang="en-US" dirty="0"/>
              <a:t>Match requirement to need</a:t>
            </a:r>
          </a:p>
          <a:p>
            <a:r>
              <a:rPr lang="en-US" dirty="0"/>
              <a:t>Team building in multiple </a:t>
            </a:r>
            <a:br>
              <a:rPr lang="en-US" dirty="0"/>
            </a:br>
            <a:r>
              <a:rPr lang="en-US" dirty="0"/>
              <a:t>sites</a:t>
            </a:r>
          </a:p>
          <a:p>
            <a:r>
              <a:rPr lang="en-US" dirty="0"/>
              <a:t>Virtual + presence </a:t>
            </a:r>
            <a:br>
              <a:rPr lang="en-US" dirty="0"/>
            </a:br>
            <a:r>
              <a:rPr lang="en-US" dirty="0"/>
              <a:t>≠ virtual presence</a:t>
            </a:r>
          </a:p>
          <a:p>
            <a:endParaRPr lang="en-US" dirty="0"/>
          </a:p>
        </p:txBody>
      </p:sp>
      <p:pic>
        <p:nvPicPr>
          <p:cNvPr id="11" name="Picture 10">
            <a:extLst>
              <a:ext uri="{FF2B5EF4-FFF2-40B4-BE49-F238E27FC236}">
                <a16:creationId xmlns:a16="http://schemas.microsoft.com/office/drawing/2014/main" id="{4C110388-ABC9-4C83-B4D6-BC257EE00D08}"/>
              </a:ext>
            </a:extLst>
          </p:cNvPr>
          <p:cNvPicPr>
            <a:picLocks noChangeAspect="1"/>
          </p:cNvPicPr>
          <p:nvPr/>
        </p:nvPicPr>
        <p:blipFill>
          <a:blip r:embed="rId3"/>
          <a:stretch>
            <a:fillRect/>
          </a:stretch>
        </p:blipFill>
        <p:spPr>
          <a:xfrm>
            <a:off x="6992580" y="778208"/>
            <a:ext cx="4723328" cy="2574214"/>
          </a:xfrm>
          <a:prstGeom prst="rect">
            <a:avLst/>
          </a:prstGeom>
          <a:ln w="12700">
            <a:solidFill>
              <a:schemeClr val="tx1"/>
            </a:solidFill>
          </a:ln>
        </p:spPr>
      </p:pic>
      <p:pic>
        <p:nvPicPr>
          <p:cNvPr id="14" name="Picture 13">
            <a:extLst>
              <a:ext uri="{FF2B5EF4-FFF2-40B4-BE49-F238E27FC236}">
                <a16:creationId xmlns:a16="http://schemas.microsoft.com/office/drawing/2014/main" id="{464ACF42-9BF4-4080-BD2C-96F210B3CE4C}"/>
              </a:ext>
            </a:extLst>
          </p:cNvPr>
          <p:cNvPicPr>
            <a:picLocks noChangeAspect="1"/>
          </p:cNvPicPr>
          <p:nvPr/>
        </p:nvPicPr>
        <p:blipFill>
          <a:blip r:embed="rId4"/>
          <a:stretch>
            <a:fillRect/>
          </a:stretch>
        </p:blipFill>
        <p:spPr>
          <a:xfrm>
            <a:off x="6000307" y="3123425"/>
            <a:ext cx="4599274" cy="2860674"/>
          </a:xfrm>
          <a:prstGeom prst="rect">
            <a:avLst/>
          </a:prstGeom>
          <a:ln w="12700">
            <a:solidFill>
              <a:schemeClr val="tx1"/>
            </a:solidFill>
          </a:ln>
        </p:spPr>
      </p:pic>
    </p:spTree>
    <p:extLst>
      <p:ext uri="{BB962C8B-B14F-4D97-AF65-F5344CB8AC3E}">
        <p14:creationId xmlns:p14="http://schemas.microsoft.com/office/powerpoint/2010/main" val="139818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Technica Template">
  <a:themeElements>
    <a:clrScheme name="Technica Theme 2019">
      <a:dk1>
        <a:srgbClr val="212721"/>
      </a:dk1>
      <a:lt1>
        <a:sysClr val="window" lastClr="FFFFFF"/>
      </a:lt1>
      <a:dk2>
        <a:srgbClr val="002776"/>
      </a:dk2>
      <a:lt2>
        <a:srgbClr val="F2F2F2"/>
      </a:lt2>
      <a:accent1>
        <a:srgbClr val="498BCA"/>
      </a:accent1>
      <a:accent2>
        <a:srgbClr val="E97124"/>
      </a:accent2>
      <a:accent3>
        <a:srgbClr val="FFC000"/>
      </a:accent3>
      <a:accent4>
        <a:srgbClr val="9BCFFE"/>
      </a:accent4>
      <a:accent5>
        <a:srgbClr val="40AE49"/>
      </a:accent5>
      <a:accent6>
        <a:srgbClr val="873494"/>
      </a:accent6>
      <a:hlink>
        <a:srgbClr val="002776"/>
      </a:hlink>
      <a:folHlink>
        <a:srgbClr val="00277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Parallax</Template>
  <TotalTime>8638</TotalTime>
  <Words>3436</Words>
  <Application>Microsoft Office PowerPoint</Application>
  <PresentationFormat>Widescreen</PresentationFormat>
  <Paragraphs>246</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Montserrat-Medium</vt:lpstr>
      <vt:lpstr>Wingdings</vt:lpstr>
      <vt:lpstr>Wingdings 2</vt:lpstr>
      <vt:lpstr>1_Technica Template</vt:lpstr>
      <vt:lpstr>DevSecOps with a USAF Cyber Weapon System  Year 1</vt:lpstr>
      <vt:lpstr>DevSecOps with a USAF Cyber Weapon System</vt:lpstr>
      <vt:lpstr>Mission Background</vt:lpstr>
      <vt:lpstr>Walking Around the Plane</vt:lpstr>
      <vt:lpstr>Mission Requirements</vt:lpstr>
      <vt:lpstr>What did the requested features look like?</vt:lpstr>
      <vt:lpstr>The Flight Plan</vt:lpstr>
      <vt:lpstr>Clouds Ahead</vt:lpstr>
      <vt:lpstr>Clear Skies</vt:lpstr>
      <vt:lpstr>Turbulence</vt:lpstr>
      <vt:lpstr>Calmer air</vt:lpstr>
      <vt:lpstr>Where’s that chart?</vt:lpstr>
      <vt:lpstr>On Track</vt:lpstr>
      <vt:lpstr>Circling the Field</vt:lpstr>
      <vt:lpstr>Taxiing to the Hangar </vt:lpstr>
      <vt:lpstr>Shutting down the Engine</vt:lpstr>
      <vt:lpstr>Thinking about next time…</vt:lpstr>
      <vt:lpstr>Questions</vt:lpstr>
      <vt:lpstr>DANS MILESTONES</vt:lpstr>
    </vt:vector>
  </TitlesOfParts>
  <Company>Coda Creative,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Andy Hight</dc:creator>
  <cp:lastModifiedBy>Mark Peters</cp:lastModifiedBy>
  <cp:revision>44</cp:revision>
  <dcterms:created xsi:type="dcterms:W3CDTF">2021-02-02T20:30:31Z</dcterms:created>
  <dcterms:modified xsi:type="dcterms:W3CDTF">2021-09-17T19:51:36Z</dcterms:modified>
</cp:coreProperties>
</file>